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1"/>
  </p:notesMasterIdLst>
  <p:sldIdLst>
    <p:sldId id="288" r:id="rId2"/>
    <p:sldId id="257" r:id="rId3"/>
    <p:sldId id="290" r:id="rId4"/>
    <p:sldId id="289" r:id="rId5"/>
    <p:sldId id="308" r:id="rId6"/>
    <p:sldId id="310" r:id="rId7"/>
    <p:sldId id="309" r:id="rId8"/>
    <p:sldId id="315" r:id="rId9"/>
    <p:sldId id="319" r:id="rId10"/>
    <p:sldId id="339" r:id="rId11"/>
    <p:sldId id="342" r:id="rId12"/>
    <p:sldId id="346" r:id="rId13"/>
    <p:sldId id="334" r:id="rId14"/>
    <p:sldId id="349" r:id="rId15"/>
    <p:sldId id="378" r:id="rId16"/>
    <p:sldId id="376" r:id="rId17"/>
    <p:sldId id="355" r:id="rId18"/>
    <p:sldId id="292" r:id="rId19"/>
    <p:sldId id="29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sushenka" initials="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1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78986" autoAdjust="0"/>
  </p:normalViewPr>
  <p:slideViewPr>
    <p:cSldViewPr>
      <p:cViewPr varScale="1">
        <p:scale>
          <a:sx n="100" d="100"/>
          <a:sy n="100" d="100"/>
        </p:scale>
        <p:origin x="-108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307B3-E5F9-4620-89D3-EB4EFE16CFDB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810CC-23D6-4E76-B9E1-F2C1AD4933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46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57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64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770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10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78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779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844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035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966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36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49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25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64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685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41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95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810CC-23D6-4E76-B9E1-F2C1AD49333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03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76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15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614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94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783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73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1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3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4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50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97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550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0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0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7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3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5839F-62BA-4B05-B86F-14EC6200B9DA}" type="datetimeFigureOut">
              <a:rPr lang="ru-RU" smtClean="0"/>
              <a:pPr/>
              <a:t>23.04.2019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15410C-4704-4A79-9EB4-755BF33EF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317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334" y="4293096"/>
            <a:ext cx="8212960" cy="1584176"/>
          </a:xfrm>
        </p:spPr>
        <p:txBody>
          <a:bodyPr>
            <a:noAutofit/>
          </a:bodyPr>
          <a:lstStyle/>
          <a:p>
            <a:pPr algn="ctr"/>
            <a:r>
              <a:rPr lang="uk-UA" sz="4800" dirty="0">
                <a:solidFill>
                  <a:schemeClr val="accent1"/>
                </a:solidFill>
              </a:rPr>
              <a:t>Звіт </a:t>
            </a:r>
            <a:r>
              <a:rPr lang="uk-UA" sz="4800" dirty="0" smtClean="0">
                <a:solidFill>
                  <a:schemeClr val="accent1"/>
                </a:solidFill>
              </a:rPr>
              <a:t>правління </a:t>
            </a:r>
            <a:r>
              <a:rPr lang="uk-UA" sz="4800" dirty="0" smtClean="0">
                <a:solidFill>
                  <a:schemeClr val="accent1"/>
                </a:solidFill>
              </a:rPr>
              <a:t>2018р</a:t>
            </a:r>
            <a:r>
              <a:rPr lang="uk-UA" sz="4800" dirty="0" smtClean="0">
                <a:solidFill>
                  <a:schemeClr val="accent1"/>
                </a:solidFill>
              </a:rPr>
              <a:t>.</a:t>
            </a:r>
            <a:br>
              <a:rPr lang="uk-UA" sz="4800" dirty="0" smtClean="0">
                <a:solidFill>
                  <a:schemeClr val="accent1"/>
                </a:solidFill>
              </a:rPr>
            </a:br>
            <a:r>
              <a:rPr lang="uk-UA" sz="4800" dirty="0" smtClean="0">
                <a:solidFill>
                  <a:schemeClr val="accent1"/>
                </a:solidFill>
              </a:rPr>
              <a:t>ОСББ «Поетичне»</a:t>
            </a:r>
            <a:endParaRPr lang="uk-UA" sz="48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 l="5162" t="13284" r="5102" b="9858"/>
          <a:stretch/>
        </p:blipFill>
        <p:spPr>
          <a:xfrm>
            <a:off x="2843808" y="1340768"/>
            <a:ext cx="3410739" cy="22307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9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78285" y="5877272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Встановлено металопластикові двері 5шт</a:t>
            </a:r>
            <a:endParaRPr lang="ru-RU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09575"/>
            <a:ext cx="5286375" cy="517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01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8454" y="5175594"/>
            <a:ext cx="8183880" cy="7315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err="1" smtClean="0">
                <a:effectLst/>
              </a:rPr>
              <a:t>Висаджено</a:t>
            </a:r>
            <a:r>
              <a:rPr lang="ru-RU" b="0" dirty="0" smtClean="0">
                <a:effectLst/>
              </a:rPr>
              <a:t> </a:t>
            </a:r>
            <a:r>
              <a:rPr lang="en-US" b="0" dirty="0" smtClean="0">
                <a:effectLst/>
              </a:rPr>
              <a:t>43</a:t>
            </a:r>
            <a:r>
              <a:rPr lang="ru-RU" b="0" dirty="0" smtClean="0">
                <a:effectLst/>
              </a:rPr>
              <a:t> </a:t>
            </a:r>
            <a:r>
              <a:rPr lang="ru-RU" b="0" dirty="0" err="1" smtClean="0">
                <a:effectLst/>
              </a:rPr>
              <a:t>кущів</a:t>
            </a:r>
            <a:r>
              <a:rPr lang="ru-RU" b="0" dirty="0" smtClean="0">
                <a:effectLst/>
              </a:rPr>
              <a:t> </a:t>
            </a:r>
            <a:r>
              <a:rPr lang="ru-RU" b="0" dirty="0" err="1" smtClean="0">
                <a:effectLst/>
              </a:rPr>
              <a:t>троянд</a:t>
            </a:r>
            <a:r>
              <a:rPr lang="ru-RU" b="0" dirty="0" smtClean="0">
                <a:effectLst/>
              </a:rPr>
              <a:t>, </a:t>
            </a:r>
            <a:r>
              <a:rPr lang="ru-RU" b="0" dirty="0" err="1" smtClean="0">
                <a:effectLst/>
              </a:rPr>
              <a:t>облаштовано</a:t>
            </a:r>
            <a:r>
              <a:rPr lang="ru-RU" b="0" dirty="0" smtClean="0">
                <a:effectLst/>
              </a:rPr>
              <a:t> клумбу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688"/>
            <a:ext cx="3528392" cy="455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719881"/>
            <a:ext cx="3549757" cy="435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11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40849" y="5373216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smtClean="0">
                <a:effectLst/>
              </a:rPr>
              <a:t>Передано </a:t>
            </a:r>
            <a:r>
              <a:rPr lang="ru-RU" sz="2800" b="0" dirty="0" err="1" smtClean="0">
                <a:effectLst/>
              </a:rPr>
              <a:t>зовнішнє</a:t>
            </a:r>
            <a:r>
              <a:rPr lang="ru-RU" sz="2800" b="0" dirty="0" smtClean="0">
                <a:effectLst/>
              </a:rPr>
              <a:t> </a:t>
            </a:r>
            <a:r>
              <a:rPr lang="ru-RU" sz="2800" b="0" dirty="0" err="1" smtClean="0">
                <a:effectLst/>
              </a:rPr>
              <a:t>освітлення</a:t>
            </a:r>
            <a:r>
              <a:rPr lang="ru-RU" sz="2800" b="0" dirty="0" smtClean="0">
                <a:effectLst/>
              </a:rPr>
              <a:t> «</a:t>
            </a:r>
            <a:r>
              <a:rPr lang="ru-RU" sz="2800" b="0" dirty="0" err="1" smtClean="0">
                <a:effectLst/>
              </a:rPr>
              <a:t>Київсвітлу</a:t>
            </a:r>
            <a:r>
              <a:rPr lang="ru-RU" sz="2800" b="0" dirty="0" smtClean="0">
                <a:effectLst/>
              </a:rPr>
              <a:t>»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548680"/>
            <a:ext cx="295232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80" y="579165"/>
            <a:ext cx="3838575" cy="43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4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8454" y="5175594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effectLst/>
              </a:rPr>
              <a:t>Ремонт </a:t>
            </a:r>
            <a:r>
              <a:rPr lang="ru-RU" b="0" dirty="0" smtClean="0">
                <a:effectLst/>
              </a:rPr>
              <a:t>1 поверху </a:t>
            </a:r>
            <a:r>
              <a:rPr lang="ru-RU" b="0" dirty="0" smtClean="0">
                <a:effectLst/>
              </a:rPr>
              <a:t>1-5 </a:t>
            </a:r>
            <a:r>
              <a:rPr lang="ru-RU" b="0" dirty="0" err="1" smtClean="0">
                <a:effectLst/>
              </a:rPr>
              <a:t>під</a:t>
            </a:r>
            <a:r>
              <a:rPr lang="en-US" b="0" dirty="0" smtClean="0">
                <a:effectLst/>
              </a:rPr>
              <a:t>’</a:t>
            </a:r>
            <a:r>
              <a:rPr lang="ru-RU" b="0" dirty="0" err="1" smtClean="0">
                <a:effectLst/>
              </a:rPr>
              <a:t>їздів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76672"/>
            <a:ext cx="662473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8454" y="5175594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b="0" dirty="0" err="1" smtClean="0">
                <a:effectLst/>
              </a:rPr>
              <a:t>Прибирання</a:t>
            </a:r>
            <a:r>
              <a:rPr lang="ru-RU" b="0" dirty="0" smtClean="0">
                <a:effectLst/>
              </a:rPr>
              <a:t> </a:t>
            </a:r>
            <a:r>
              <a:rPr lang="ru-RU" b="0" dirty="0" err="1" smtClean="0">
                <a:effectLst/>
              </a:rPr>
              <a:t>снігу</a:t>
            </a:r>
            <a:r>
              <a:rPr lang="ru-RU" b="0" dirty="0" smtClean="0">
                <a:effectLst/>
              </a:rPr>
              <a:t> </a:t>
            </a:r>
            <a:r>
              <a:rPr lang="ru-RU" b="0" dirty="0" err="1" smtClean="0">
                <a:effectLst/>
              </a:rPr>
              <a:t>спецтехнікою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3240359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5"/>
            <a:ext cx="4074418" cy="393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4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45224"/>
            <a:ext cx="7488832" cy="924272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Прибирання снігу вручну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404664"/>
            <a:ext cx="3096344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04664"/>
            <a:ext cx="34025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85184"/>
            <a:ext cx="7704856" cy="780256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/>
              <a:t>Збір макулатури, пластику, скла з </a:t>
            </a:r>
            <a:r>
              <a:rPr lang="uk-UA" sz="2000" dirty="0" smtClean="0"/>
              <a:t>–</a:t>
            </a:r>
            <a:r>
              <a:rPr lang="uk-UA" sz="2000" dirty="0" smtClean="0"/>
              <a:t>зібрано на суму </a:t>
            </a:r>
            <a:r>
              <a:rPr lang="uk-UA" sz="2000" dirty="0" smtClean="0"/>
              <a:t>6250,00грн</a:t>
            </a:r>
            <a:r>
              <a:rPr lang="uk-UA" sz="2000" dirty="0" smtClean="0"/>
              <a:t>., з них </a:t>
            </a:r>
            <a:r>
              <a:rPr lang="uk-UA" sz="2000" dirty="0" smtClean="0"/>
              <a:t>витрачено </a:t>
            </a:r>
            <a:r>
              <a:rPr lang="uk-UA" sz="2000" dirty="0" smtClean="0"/>
              <a:t>на </a:t>
            </a:r>
            <a:r>
              <a:rPr lang="uk-UA" sz="2000" dirty="0" err="1" smtClean="0"/>
              <a:t>троянди</a:t>
            </a:r>
            <a:r>
              <a:rPr lang="uk-UA" sz="2000" dirty="0" smtClean="0"/>
              <a:t>,</a:t>
            </a:r>
            <a:r>
              <a:rPr lang="en-US" sz="2000" dirty="0" smtClean="0"/>
              <a:t> </a:t>
            </a:r>
            <a:r>
              <a:rPr lang="uk-UA" sz="2000" dirty="0"/>
              <a:t>ш</a:t>
            </a:r>
            <a:r>
              <a:rPr lang="uk-UA" sz="2000" dirty="0" smtClean="0"/>
              <a:t>тучний камінь, квіти на клумбу, оплату за очистку снігу вручну </a:t>
            </a:r>
            <a:r>
              <a:rPr lang="uk-UA" sz="2000" dirty="0" smtClean="0"/>
              <a:t>5300</a:t>
            </a:r>
            <a:r>
              <a:rPr lang="uk-UA" sz="2000" dirty="0" smtClean="0"/>
              <a:t>грн</a:t>
            </a:r>
            <a:r>
              <a:rPr lang="uk-UA" sz="2000" dirty="0" smtClean="0"/>
              <a:t>., </a:t>
            </a:r>
            <a:r>
              <a:rPr lang="en-US" sz="2000" dirty="0" smtClean="0"/>
              <a:t>45</a:t>
            </a:r>
            <a:r>
              <a:rPr lang="uk-UA" sz="2000" dirty="0" smtClean="0"/>
              <a:t>0грн</a:t>
            </a:r>
            <a:r>
              <a:rPr lang="uk-UA" sz="2000" dirty="0" smtClean="0"/>
              <a:t>. - солодощі дітям на </a:t>
            </a:r>
            <a:r>
              <a:rPr lang="uk-UA" sz="2000" dirty="0" smtClean="0"/>
              <a:t>Миколая. Залишок 500грн.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549275"/>
            <a:ext cx="5688631" cy="42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8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457336"/>
            <a:ext cx="8183880" cy="7315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/>
              <a:t>92792,20</a:t>
            </a:r>
            <a:r>
              <a:rPr lang="ru-RU" b="1" dirty="0" smtClean="0"/>
              <a:t> </a:t>
            </a:r>
            <a:r>
              <a:rPr lang="ru-RU" b="1" dirty="0" smtClean="0"/>
              <a:t>Прострочена </a:t>
            </a:r>
            <a:r>
              <a:rPr lang="ru-RU" b="1" dirty="0" err="1" smtClean="0"/>
              <a:t>заборгованість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БОРЖНИКИ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6506" y="289972"/>
            <a:ext cx="7705992" cy="64401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400" b="1" dirty="0" smtClean="0"/>
              <a:t>298407,49грн</a:t>
            </a:r>
            <a:r>
              <a:rPr lang="ru-RU" sz="4400" b="1" dirty="0" smtClean="0"/>
              <a:t>.</a:t>
            </a:r>
            <a:endParaRPr lang="uk-UA" sz="2000" dirty="0" smtClean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02612"/>
              </p:ext>
            </p:extLst>
          </p:nvPr>
        </p:nvGraphicFramePr>
        <p:xfrm>
          <a:off x="1475656" y="933988"/>
          <a:ext cx="6657728" cy="324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293">
                  <a:extLst>
                    <a:ext uri="{9D8B030D-6E8A-4147-A177-3AD203B41FA5}">
                      <a16:colId xmlns:a16="http://schemas.microsoft.com/office/drawing/2014/main" xmlns="" val="971733583"/>
                    </a:ext>
                  </a:extLst>
                </a:gridCol>
                <a:gridCol w="4180435">
                  <a:extLst>
                    <a:ext uri="{9D8B030D-6E8A-4147-A177-3AD203B41FA5}">
                      <a16:colId xmlns:a16="http://schemas.microsoft.com/office/drawing/2014/main" xmlns="" val="1621707157"/>
                    </a:ext>
                  </a:extLst>
                </a:gridCol>
              </a:tblGrid>
              <a:tr h="44382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u="none" strike="noStrike" dirty="0" smtClean="0">
                          <a:effectLst/>
                          <a:latin typeface="+mj-lt"/>
                        </a:rPr>
                        <a:t>№ кв.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+mj-lt"/>
                        </a:rPr>
                        <a:t>сума</a:t>
                      </a:r>
                      <a:endParaRPr lang="ru-RU" sz="2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3179664"/>
                  </a:ext>
                </a:extLst>
              </a:tr>
              <a:tr h="470331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7271,86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9069728"/>
                  </a:ext>
                </a:extLst>
              </a:tr>
              <a:tr h="425000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3092,13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02941711"/>
                  </a:ext>
                </a:extLst>
              </a:tr>
              <a:tr h="470331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3160,50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042839817"/>
                  </a:ext>
                </a:extLst>
              </a:tr>
              <a:tr h="470331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3885,84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96804667"/>
                  </a:ext>
                </a:extLst>
              </a:tr>
              <a:tr h="470331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6258,93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134302547"/>
                  </a:ext>
                </a:extLst>
              </a:tr>
              <a:tr h="470331">
                <a:tc>
                  <a:txBody>
                    <a:bodyPr/>
                    <a:lstStyle/>
                    <a:p>
                      <a:pPr algn="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2986,97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1088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5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77272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Плани на </a:t>
            </a:r>
            <a:r>
              <a:rPr lang="uk-UA" dirty="0" smtClean="0"/>
              <a:t>2019 </a:t>
            </a:r>
            <a:r>
              <a:rPr lang="uk-UA" dirty="0" smtClean="0"/>
              <a:t>р.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620688"/>
            <a:ext cx="7776864" cy="4362792"/>
          </a:xfrm>
        </p:spPr>
        <p:txBody>
          <a:bodyPr>
            <a:noAutofit/>
          </a:bodyPr>
          <a:lstStyle/>
          <a:p>
            <a:r>
              <a:rPr lang="ru-RU" sz="1600" dirty="0" smtClean="0"/>
              <a:t>Зам</a:t>
            </a:r>
            <a:r>
              <a:rPr lang="uk-UA" sz="1600" dirty="0" err="1" smtClean="0"/>
              <a:t>іна</a:t>
            </a:r>
            <a:r>
              <a:rPr lang="uk-UA" sz="1600" dirty="0" smtClean="0"/>
              <a:t> вхідних дверей по програмі 70/30 -10шт</a:t>
            </a:r>
            <a:endParaRPr lang="en-US" sz="1600" dirty="0" smtClean="0"/>
          </a:p>
          <a:p>
            <a:r>
              <a:rPr lang="ru-RU" sz="1600" dirty="0" err="1" smtClean="0"/>
              <a:t>Заміна</a:t>
            </a:r>
            <a:r>
              <a:rPr lang="ru-RU" sz="1600" dirty="0" smtClean="0"/>
              <a:t> </a:t>
            </a:r>
            <a:r>
              <a:rPr lang="ru-RU" sz="1600" dirty="0"/>
              <a:t>дверей </a:t>
            </a:r>
            <a:r>
              <a:rPr lang="ru-RU" sz="1600" dirty="0" smtClean="0"/>
              <a:t>на </a:t>
            </a:r>
            <a:r>
              <a:rPr lang="ru-RU" sz="1600" dirty="0" err="1" smtClean="0"/>
              <a:t>балкони</a:t>
            </a:r>
            <a:r>
              <a:rPr lang="ru-RU" sz="1600" dirty="0" smtClean="0"/>
              <a:t> на </a:t>
            </a:r>
            <a:r>
              <a:rPr lang="ru-RU" sz="1600" dirty="0" err="1" smtClean="0"/>
              <a:t>металопластикові</a:t>
            </a:r>
            <a:r>
              <a:rPr lang="ru-RU" sz="1600" dirty="0" smtClean="0"/>
              <a:t> по </a:t>
            </a:r>
            <a:r>
              <a:rPr lang="ru-RU" sz="1600" dirty="0" err="1" smtClean="0"/>
              <a:t>програмі</a:t>
            </a:r>
            <a:r>
              <a:rPr lang="ru-RU" sz="1600" dirty="0" smtClean="0"/>
              <a:t> 70/30</a:t>
            </a:r>
            <a:r>
              <a:rPr lang="uk-UA" sz="1600" dirty="0" smtClean="0"/>
              <a:t>;</a:t>
            </a:r>
            <a:endParaRPr lang="uk-UA" sz="1600" dirty="0" smtClean="0"/>
          </a:p>
          <a:p>
            <a:r>
              <a:rPr lang="uk-UA" sz="1600" dirty="0" smtClean="0"/>
              <a:t>Встановлення </a:t>
            </a:r>
            <a:r>
              <a:rPr lang="uk-UA" sz="1600" dirty="0"/>
              <a:t>д</a:t>
            </a:r>
            <a:r>
              <a:rPr lang="uk-UA" sz="1600" dirty="0" smtClean="0"/>
              <a:t>верних ручок на </a:t>
            </a:r>
            <a:r>
              <a:rPr lang="uk-UA" sz="1600" dirty="0" smtClean="0"/>
              <a:t>дерев</a:t>
            </a:r>
            <a:r>
              <a:rPr lang="en-US" sz="1600" dirty="0" smtClean="0"/>
              <a:t>’</a:t>
            </a:r>
            <a:r>
              <a:rPr lang="uk-UA" sz="1600" dirty="0" err="1" smtClean="0"/>
              <a:t>яні</a:t>
            </a:r>
            <a:r>
              <a:rPr lang="uk-UA" sz="1600" dirty="0" smtClean="0"/>
              <a:t> двері</a:t>
            </a:r>
            <a:r>
              <a:rPr lang="en-US" sz="1600" dirty="0" smtClean="0"/>
              <a:t> </a:t>
            </a:r>
            <a:r>
              <a:rPr lang="ru-RU" sz="1600" dirty="0" smtClean="0"/>
              <a:t>в </a:t>
            </a:r>
            <a:r>
              <a:rPr lang="ru-RU" sz="1600" dirty="0" err="1" smtClean="0"/>
              <a:t>теплон</a:t>
            </a:r>
            <a:r>
              <a:rPr lang="uk-UA" sz="1600" dirty="0" smtClean="0"/>
              <a:t>і</a:t>
            </a:r>
            <a:r>
              <a:rPr lang="ru-RU" sz="1600" dirty="0" smtClean="0"/>
              <a:t>шах  5під</a:t>
            </a:r>
            <a:r>
              <a:rPr lang="en-US" sz="1600" dirty="0" smtClean="0"/>
              <a:t>’</a:t>
            </a:r>
            <a:r>
              <a:rPr lang="uk-UA" sz="1600" dirty="0" smtClean="0"/>
              <a:t>їзді</a:t>
            </a:r>
            <a:endParaRPr lang="uk-UA" sz="1600" dirty="0" smtClean="0"/>
          </a:p>
          <a:p>
            <a:r>
              <a:rPr lang="uk-UA" sz="1600" dirty="0" smtClean="0"/>
              <a:t>Зменшення споживання </a:t>
            </a:r>
            <a:r>
              <a:rPr lang="uk-UA" sz="1600" dirty="0" err="1" smtClean="0"/>
              <a:t>ел.енергії</a:t>
            </a:r>
            <a:r>
              <a:rPr lang="uk-UA" sz="1600" dirty="0" smtClean="0"/>
              <a:t> –заміна ламп, </a:t>
            </a:r>
            <a:r>
              <a:rPr lang="uk-UA" sz="1600" dirty="0" smtClean="0"/>
              <a:t>датчики для програми 70/30;</a:t>
            </a:r>
            <a:endParaRPr lang="uk-UA" sz="1600" dirty="0" smtClean="0"/>
          </a:p>
          <a:p>
            <a:r>
              <a:rPr lang="uk-UA" sz="1600" dirty="0" smtClean="0"/>
              <a:t>Озеленення та оздоблення території;</a:t>
            </a:r>
          </a:p>
          <a:p>
            <a:r>
              <a:rPr lang="uk-UA" sz="1600" dirty="0" smtClean="0"/>
              <a:t>Ремонт під'їздів </a:t>
            </a:r>
            <a:r>
              <a:rPr lang="uk-UA" sz="1600" dirty="0" smtClean="0"/>
              <a:t>–ліфтові тріщини;</a:t>
            </a:r>
          </a:p>
          <a:p>
            <a:r>
              <a:rPr lang="uk-UA" sz="1600" dirty="0" smtClean="0"/>
              <a:t>Заміна </a:t>
            </a:r>
            <a:r>
              <a:rPr lang="uk-UA" sz="1600" dirty="0" smtClean="0"/>
              <a:t>плитки на входах у під</a:t>
            </a:r>
            <a:r>
              <a:rPr lang="en-US" sz="1600" dirty="0" smtClean="0"/>
              <a:t>”</a:t>
            </a:r>
            <a:r>
              <a:rPr lang="uk-UA" sz="1600" dirty="0" smtClean="0"/>
              <a:t>їзди;</a:t>
            </a:r>
            <a:endParaRPr lang="uk-UA" sz="1600" dirty="0" smtClean="0"/>
          </a:p>
          <a:p>
            <a:r>
              <a:rPr lang="ru-RU" sz="1600" dirty="0" err="1" smtClean="0"/>
              <a:t>Навіси</a:t>
            </a:r>
            <a:r>
              <a:rPr lang="ru-RU" sz="1600" dirty="0" smtClean="0"/>
              <a:t> (</a:t>
            </a:r>
            <a:r>
              <a:rPr lang="ru-RU" sz="1600" dirty="0" err="1"/>
              <a:t>козирки</a:t>
            </a:r>
            <a:r>
              <a:rPr lang="ru-RU" sz="1600" dirty="0"/>
              <a:t>) над </a:t>
            </a:r>
            <a:r>
              <a:rPr lang="ru-RU" sz="1600" dirty="0" smtClean="0"/>
              <a:t>входами в </a:t>
            </a:r>
            <a:r>
              <a:rPr lang="ru-RU" sz="1600" dirty="0" err="1" smtClean="0"/>
              <a:t>під</a:t>
            </a:r>
            <a:r>
              <a:rPr lang="en-US" sz="1600" dirty="0" smtClean="0"/>
              <a:t>”</a:t>
            </a:r>
            <a:r>
              <a:rPr lang="ru-RU" sz="1600" dirty="0" err="1" smtClean="0"/>
              <a:t>їзди</a:t>
            </a:r>
            <a:r>
              <a:rPr lang="ru-RU" sz="1600" dirty="0" smtClean="0"/>
              <a:t> </a:t>
            </a:r>
            <a:r>
              <a:rPr lang="en-US" sz="1600" dirty="0" smtClean="0"/>
              <a:t>1-5</a:t>
            </a:r>
            <a:r>
              <a:rPr lang="ru-RU" sz="1600" dirty="0" smtClean="0"/>
              <a:t>;</a:t>
            </a:r>
          </a:p>
          <a:p>
            <a:r>
              <a:rPr lang="ru-RU" sz="1600" dirty="0" err="1" smtClean="0"/>
              <a:t>Відновлення</a:t>
            </a:r>
            <a:r>
              <a:rPr lang="ru-RU" sz="1600" dirty="0" smtClean="0"/>
              <a:t> </a:t>
            </a:r>
            <a:r>
              <a:rPr lang="ru-RU" sz="1600" dirty="0" err="1"/>
              <a:t>пожежної</a:t>
            </a:r>
            <a:r>
              <a:rPr lang="ru-RU" sz="1600" dirty="0"/>
              <a:t> </a:t>
            </a:r>
            <a:r>
              <a:rPr lang="ru-RU" sz="1600" dirty="0" err="1" smtClean="0"/>
              <a:t>сигналізації</a:t>
            </a:r>
            <a:r>
              <a:rPr lang="ru-RU" sz="1600" dirty="0"/>
              <a:t>;</a:t>
            </a:r>
            <a:endParaRPr lang="ru-RU" sz="1600" dirty="0" smtClean="0"/>
          </a:p>
          <a:p>
            <a:r>
              <a:rPr lang="uk-UA" sz="1600" dirty="0" smtClean="0"/>
              <a:t>Облаштування </a:t>
            </a:r>
            <a:r>
              <a:rPr lang="uk-UA" sz="1600" dirty="0" smtClean="0"/>
              <a:t>додаткового місця збору сортованого сміття;</a:t>
            </a:r>
          </a:p>
          <a:p>
            <a:r>
              <a:rPr lang="uk-UA" sz="1600" dirty="0" smtClean="0"/>
              <a:t>Встановлення металевих </a:t>
            </a:r>
            <a:r>
              <a:rPr lang="uk-UA" sz="1600" dirty="0" err="1" smtClean="0"/>
              <a:t>заборчиків</a:t>
            </a:r>
            <a:r>
              <a:rPr lang="uk-UA" sz="1600" dirty="0" smtClean="0"/>
              <a:t> біля Приватбанку та 5 під</a:t>
            </a:r>
            <a:r>
              <a:rPr lang="en-US" sz="1600" dirty="0" smtClean="0"/>
              <a:t>’</a:t>
            </a:r>
            <a:r>
              <a:rPr lang="uk-UA" sz="1600" dirty="0" smtClean="0"/>
              <a:t>їзду</a:t>
            </a:r>
            <a:r>
              <a:rPr lang="ru-RU" sz="1600" dirty="0"/>
              <a:t>;</a:t>
            </a:r>
            <a:endParaRPr lang="uk-UA" sz="1600" dirty="0" smtClean="0"/>
          </a:p>
          <a:p>
            <a:r>
              <a:rPr lang="uk-UA" sz="1600" dirty="0"/>
              <a:t>Встановлення тренажера для </a:t>
            </a:r>
            <a:r>
              <a:rPr lang="uk-UA" sz="1600" dirty="0" smtClean="0"/>
              <a:t>пресу.</a:t>
            </a: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2000" dirty="0" smtClean="0"/>
          </a:p>
          <a:p>
            <a:pPr marL="0" indent="0">
              <a:buNone/>
            </a:pPr>
            <a:endParaRPr lang="uk-UA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281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334" y="4293096"/>
            <a:ext cx="8212960" cy="1584176"/>
          </a:xfrm>
        </p:spPr>
        <p:txBody>
          <a:bodyPr>
            <a:noAutofit/>
          </a:bodyPr>
          <a:lstStyle/>
          <a:p>
            <a:pPr algn="ctr"/>
            <a:r>
              <a:rPr lang="uk-UA" sz="4800" dirty="0" smtClean="0">
                <a:solidFill>
                  <a:schemeClr val="accent1"/>
                </a:solidFill>
              </a:rPr>
              <a:t>Дякуємо за увагу!</a:t>
            </a:r>
            <a:endParaRPr lang="uk-UA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6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064" y="5397621"/>
            <a:ext cx="8183880" cy="105156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1"/>
                </a:solidFill>
              </a:rPr>
              <a:t>ЗМІСТ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80920" cy="5318360"/>
          </a:xfrm>
        </p:spPr>
        <p:txBody>
          <a:bodyPr>
            <a:normAutofit/>
          </a:bodyPr>
          <a:lstStyle/>
          <a:p>
            <a:pPr>
              <a:buNone/>
            </a:pPr>
            <a:endParaRPr lang="uk-UA" dirty="0" smtClean="0"/>
          </a:p>
          <a:p>
            <a:r>
              <a:rPr lang="uk-UA" sz="3200" dirty="0" smtClean="0">
                <a:latin typeface="+mj-lt"/>
              </a:rPr>
              <a:t>НАДХОДЖЕННЯ/ВИДАТКИ</a:t>
            </a:r>
          </a:p>
          <a:p>
            <a:r>
              <a:rPr lang="ru-RU" sz="3200" dirty="0" smtClean="0">
                <a:latin typeface="+mj-lt"/>
              </a:rPr>
              <a:t>РОЗАХУНКИ З ПОСТАЧАЛЬНИКАМИ</a:t>
            </a:r>
          </a:p>
          <a:p>
            <a:r>
              <a:rPr lang="uk-UA" sz="3200" dirty="0" smtClean="0">
                <a:latin typeface="+mj-lt"/>
              </a:rPr>
              <a:t>ВИКОНАНІ РОБОТИ</a:t>
            </a:r>
          </a:p>
          <a:p>
            <a:r>
              <a:rPr lang="uk-UA" sz="3200" dirty="0" smtClean="0">
                <a:latin typeface="+mj-lt"/>
              </a:rPr>
              <a:t>БОРЖНИКИ</a:t>
            </a:r>
          </a:p>
          <a:p>
            <a:r>
              <a:rPr lang="uk-UA" sz="3200" dirty="0" smtClean="0">
                <a:latin typeface="+mj-lt"/>
              </a:rPr>
              <a:t>ПЛАНИ </a:t>
            </a:r>
            <a:r>
              <a:rPr lang="uk-UA" sz="3200" dirty="0" smtClean="0">
                <a:latin typeface="+mj-lt"/>
              </a:rPr>
              <a:t>НА </a:t>
            </a:r>
            <a:r>
              <a:rPr lang="uk-UA" sz="3200" dirty="0" smtClean="0">
                <a:latin typeface="+mj-lt"/>
              </a:rPr>
              <a:t>2019р</a:t>
            </a:r>
            <a:r>
              <a:rPr lang="uk-UA" sz="3200" dirty="0" smtClean="0">
                <a:latin typeface="+mj-lt"/>
              </a:rPr>
              <a:t>.</a:t>
            </a:r>
            <a:endParaRPr lang="uk-UA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955" y="6093296"/>
            <a:ext cx="8183880" cy="8346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Надходження/Витрати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15902" y="692696"/>
            <a:ext cx="7381448" cy="5040560"/>
          </a:xfrm>
        </p:spPr>
        <p:txBody>
          <a:bodyPr>
            <a:normAutofit fontScale="62500" lnSpcReduction="20000"/>
          </a:bodyPr>
          <a:lstStyle/>
          <a:p>
            <a:r>
              <a:rPr lang="uk-UA" sz="2700" dirty="0" smtClean="0">
                <a:latin typeface="+mj-lt"/>
              </a:rPr>
              <a:t>Внесків на </a:t>
            </a:r>
            <a:r>
              <a:rPr lang="uk-UA" sz="2700" dirty="0" smtClean="0">
                <a:latin typeface="+mj-lt"/>
              </a:rPr>
              <a:t>утримання							  </a:t>
            </a:r>
            <a:r>
              <a:rPr lang="uk-UA" sz="2700" b="1" dirty="0" smtClean="0">
                <a:latin typeface="+mj-lt"/>
              </a:rPr>
              <a:t>2025321,13</a:t>
            </a:r>
          </a:p>
          <a:p>
            <a:r>
              <a:rPr lang="uk-UA" sz="2700" dirty="0" smtClean="0">
                <a:latin typeface="+mj-lt"/>
              </a:rPr>
              <a:t>Внески </a:t>
            </a:r>
            <a:r>
              <a:rPr lang="uk-UA" sz="2700" dirty="0" smtClean="0">
                <a:latin typeface="+mj-lt"/>
              </a:rPr>
              <a:t>до резервного фонду                                    </a:t>
            </a:r>
            <a:r>
              <a:rPr lang="uk-UA" sz="2700" b="1" dirty="0" smtClean="0">
                <a:latin typeface="+mj-lt"/>
              </a:rPr>
              <a:t>112931,66</a:t>
            </a:r>
            <a:endParaRPr lang="uk-UA" sz="2700" b="1" dirty="0" smtClean="0">
              <a:latin typeface="+mj-lt"/>
            </a:endParaRPr>
          </a:p>
          <a:p>
            <a:r>
              <a:rPr lang="uk-UA" sz="2700" dirty="0" smtClean="0">
                <a:latin typeface="+mj-lt"/>
              </a:rPr>
              <a:t>Пільги та субсидії                                                             </a:t>
            </a:r>
            <a:r>
              <a:rPr lang="uk-UA" sz="2700" b="1" dirty="0" smtClean="0">
                <a:latin typeface="+mj-lt"/>
              </a:rPr>
              <a:t>74052,14</a:t>
            </a:r>
            <a:endParaRPr lang="uk-UA" sz="2700" b="1" dirty="0" smtClean="0">
              <a:latin typeface="+mj-lt"/>
            </a:endParaRPr>
          </a:p>
          <a:p>
            <a:r>
              <a:rPr lang="ru-RU" sz="2700" dirty="0" err="1" smtClean="0">
                <a:latin typeface="+mj-lt"/>
              </a:rPr>
              <a:t>Оренда</a:t>
            </a:r>
            <a:r>
              <a:rPr lang="ru-RU" sz="2700" dirty="0" smtClean="0">
                <a:latin typeface="+mj-lt"/>
              </a:rPr>
              <a:t> </a:t>
            </a:r>
            <a:r>
              <a:rPr lang="ru-RU" sz="2700" dirty="0" err="1" smtClean="0">
                <a:latin typeface="+mj-lt"/>
              </a:rPr>
              <a:t>приміщень</a:t>
            </a:r>
            <a:r>
              <a:rPr lang="ru-RU" sz="2700" dirty="0" smtClean="0">
                <a:latin typeface="+mj-lt"/>
              </a:rPr>
              <a:t>, в </a:t>
            </a:r>
            <a:r>
              <a:rPr lang="ru-RU" sz="2700" dirty="0" err="1" smtClean="0">
                <a:latin typeface="+mj-lt"/>
              </a:rPr>
              <a:t>т.ч</a:t>
            </a:r>
            <a:r>
              <a:rPr lang="ru-RU" sz="2700" dirty="0" smtClean="0">
                <a:latin typeface="+mj-lt"/>
              </a:rPr>
              <a:t>. реклама в </a:t>
            </a:r>
            <a:r>
              <a:rPr lang="ru-RU" sz="2700" dirty="0" err="1" smtClean="0">
                <a:latin typeface="+mj-lt"/>
              </a:rPr>
              <a:t>холах</a:t>
            </a:r>
            <a:r>
              <a:rPr lang="ru-RU" sz="2700" dirty="0" smtClean="0">
                <a:latin typeface="+mj-lt"/>
              </a:rPr>
              <a:t>:           </a:t>
            </a:r>
            <a:r>
              <a:rPr lang="ru-RU" sz="2700" b="1" dirty="0" smtClean="0">
                <a:latin typeface="+mj-lt"/>
              </a:rPr>
              <a:t>   </a:t>
            </a:r>
            <a:r>
              <a:rPr lang="ru-RU" sz="2700" b="1" dirty="0" smtClean="0">
                <a:latin typeface="+mj-lt"/>
              </a:rPr>
              <a:t>97386,83 </a:t>
            </a:r>
            <a:r>
              <a:rPr lang="ru-RU" sz="2700" dirty="0" smtClean="0">
                <a:latin typeface="+mj-lt"/>
              </a:rPr>
              <a:t>            </a:t>
            </a:r>
            <a:endParaRPr lang="ru-RU" sz="2700" dirty="0" smtClean="0">
              <a:latin typeface="+mj-lt"/>
            </a:endParaRPr>
          </a:p>
          <a:p>
            <a:r>
              <a:rPr lang="ru-RU" sz="2700" dirty="0" err="1" smtClean="0">
                <a:latin typeface="+mj-lt"/>
              </a:rPr>
              <a:t>Провайдери</a:t>
            </a:r>
            <a:r>
              <a:rPr lang="ru-RU" sz="2700" dirty="0">
                <a:latin typeface="+mj-lt"/>
              </a:rPr>
              <a:t>:</a:t>
            </a:r>
            <a:r>
              <a:rPr lang="ru-RU" sz="2700" dirty="0" smtClean="0">
                <a:latin typeface="+mj-lt"/>
              </a:rPr>
              <a:t>  								       </a:t>
            </a:r>
            <a:r>
              <a:rPr lang="uk-UA" sz="2700" b="1" dirty="0" smtClean="0">
                <a:latin typeface="+mj-lt"/>
              </a:rPr>
              <a:t>85331,82</a:t>
            </a:r>
            <a:endParaRPr lang="uk-UA" sz="2700" b="1" dirty="0" smtClean="0">
              <a:latin typeface="+mj-lt"/>
            </a:endParaRPr>
          </a:p>
          <a:p>
            <a:r>
              <a:rPr lang="ru-RU" sz="2700" dirty="0" err="1" smtClean="0">
                <a:latin typeface="+mj-lt"/>
              </a:rPr>
              <a:t>Відсотки</a:t>
            </a:r>
            <a:r>
              <a:rPr lang="ru-RU" sz="2700" dirty="0" smtClean="0">
                <a:latin typeface="+mj-lt"/>
              </a:rPr>
              <a:t> по депозиту:     				     		</a:t>
            </a:r>
            <a:r>
              <a:rPr lang="ru-RU" sz="2700" b="1" dirty="0" smtClean="0">
                <a:latin typeface="+mj-lt"/>
              </a:rPr>
              <a:t>         </a:t>
            </a:r>
            <a:r>
              <a:rPr lang="ru-RU" sz="2700" b="1" dirty="0" smtClean="0">
                <a:latin typeface="+mj-lt"/>
              </a:rPr>
              <a:t>3285,58</a:t>
            </a:r>
          </a:p>
          <a:p>
            <a:r>
              <a:rPr lang="ru-RU" sz="2700" dirty="0" err="1" smtClean="0">
                <a:latin typeface="+mj-lt"/>
              </a:rPr>
              <a:t>Нежитлові</a:t>
            </a:r>
            <a:r>
              <a:rPr lang="ru-RU" sz="2700" dirty="0" smtClean="0">
                <a:latin typeface="+mj-lt"/>
              </a:rPr>
              <a:t> </a:t>
            </a:r>
            <a:r>
              <a:rPr lang="ru-RU" sz="2700" dirty="0" err="1" smtClean="0">
                <a:latin typeface="+mj-lt"/>
              </a:rPr>
              <a:t>приміщення</a:t>
            </a:r>
            <a:r>
              <a:rPr lang="ru-RU" sz="2700" dirty="0" smtClean="0">
                <a:latin typeface="+mj-lt"/>
              </a:rPr>
              <a:t>:</a:t>
            </a:r>
            <a:r>
              <a:rPr lang="ru-RU" sz="2700" dirty="0" smtClean="0">
                <a:latin typeface="+mj-lt"/>
              </a:rPr>
              <a:t>			</a:t>
            </a:r>
            <a:r>
              <a:rPr lang="ru-RU" sz="2700" dirty="0" smtClean="0">
                <a:latin typeface="+mj-lt"/>
              </a:rPr>
              <a:t>     				</a:t>
            </a:r>
            <a:r>
              <a:rPr lang="ru-RU" sz="2700" b="1" dirty="0" smtClean="0">
                <a:latin typeface="+mj-lt"/>
              </a:rPr>
              <a:t>38566,46</a:t>
            </a:r>
            <a:endParaRPr lang="ru-RU" sz="2700" b="1" dirty="0" smtClean="0">
              <a:latin typeface="+mj-lt"/>
            </a:endParaRPr>
          </a:p>
          <a:p>
            <a:r>
              <a:rPr lang="ru-RU" sz="2700" dirty="0" err="1" smtClean="0">
                <a:latin typeface="+mj-lt"/>
              </a:rPr>
              <a:t>Добровільні</a:t>
            </a:r>
            <a:r>
              <a:rPr lang="ru-RU" sz="2700" dirty="0" smtClean="0">
                <a:latin typeface="+mj-lt"/>
              </a:rPr>
              <a:t> </a:t>
            </a:r>
            <a:r>
              <a:rPr lang="ru-RU" sz="2700" dirty="0" err="1" smtClean="0">
                <a:latin typeface="+mj-lt"/>
              </a:rPr>
              <a:t>внески</a:t>
            </a:r>
            <a:r>
              <a:rPr lang="ru-RU" sz="2700" dirty="0">
                <a:latin typeface="+mj-lt"/>
              </a:rPr>
              <a:t> </a:t>
            </a:r>
            <a:r>
              <a:rPr lang="ru-RU" sz="2700" dirty="0" smtClean="0">
                <a:latin typeface="+mj-lt"/>
              </a:rPr>
              <a:t>                                                          </a:t>
            </a:r>
            <a:r>
              <a:rPr lang="ru-RU" sz="2700" b="1" dirty="0" smtClean="0">
                <a:latin typeface="+mj-lt"/>
              </a:rPr>
              <a:t>18900,00</a:t>
            </a:r>
            <a:r>
              <a:rPr lang="ru-RU" sz="2700" dirty="0" smtClean="0">
                <a:latin typeface="+mj-lt"/>
              </a:rPr>
              <a:t>                </a:t>
            </a:r>
            <a:endParaRPr lang="ru-RU" sz="2700" dirty="0" smtClean="0">
              <a:latin typeface="+mj-lt"/>
            </a:endParaRPr>
          </a:p>
          <a:p>
            <a:r>
              <a:rPr lang="ru-RU" sz="2700" dirty="0" smtClean="0">
                <a:latin typeface="+mj-lt"/>
              </a:rPr>
              <a:t>Разом </a:t>
            </a:r>
            <a:r>
              <a:rPr lang="ru-RU" sz="2700" dirty="0" err="1" smtClean="0">
                <a:latin typeface="+mj-lt"/>
              </a:rPr>
              <a:t>надходжень</a:t>
            </a:r>
            <a:r>
              <a:rPr lang="ru-RU" sz="2700" dirty="0" smtClean="0">
                <a:latin typeface="+mj-lt"/>
              </a:rPr>
              <a:t>:                                                    </a:t>
            </a:r>
            <a:r>
              <a:rPr lang="ru-RU" sz="2700" b="1" dirty="0" smtClean="0">
                <a:latin typeface="+mj-lt"/>
              </a:rPr>
              <a:t>2 </a:t>
            </a:r>
            <a:r>
              <a:rPr lang="ru-RU" sz="2700" b="1" dirty="0" smtClean="0">
                <a:latin typeface="+mj-lt"/>
              </a:rPr>
              <a:t>343 106,85</a:t>
            </a:r>
            <a:endParaRPr lang="ru-RU" sz="2700" b="1" dirty="0" smtClean="0">
              <a:latin typeface="+mj-lt"/>
            </a:endParaRPr>
          </a:p>
          <a:p>
            <a:r>
              <a:rPr lang="ru-RU" sz="2700" dirty="0" err="1" smtClean="0">
                <a:latin typeface="+mj-lt"/>
              </a:rPr>
              <a:t>Всього</a:t>
            </a:r>
            <a:r>
              <a:rPr lang="ru-RU" sz="2700" dirty="0" smtClean="0">
                <a:latin typeface="+mj-lt"/>
              </a:rPr>
              <a:t> </a:t>
            </a:r>
            <a:r>
              <a:rPr lang="ru-RU" sz="2700" dirty="0" err="1" smtClean="0">
                <a:latin typeface="+mj-lt"/>
              </a:rPr>
              <a:t>витрат</a:t>
            </a:r>
            <a:r>
              <a:rPr lang="ru-RU" sz="2700" dirty="0" smtClean="0">
                <a:latin typeface="+mj-lt"/>
              </a:rPr>
              <a:t>:                                                              </a:t>
            </a:r>
            <a:r>
              <a:rPr lang="ru-RU" sz="2700" b="1" dirty="0" smtClean="0">
                <a:latin typeface="+mj-lt"/>
              </a:rPr>
              <a:t>1 851 125,75</a:t>
            </a:r>
            <a:r>
              <a:rPr lang="ru-RU" sz="2700" dirty="0" smtClean="0">
                <a:latin typeface="+mj-lt"/>
              </a:rPr>
              <a:t>  </a:t>
            </a:r>
            <a:endParaRPr lang="ru-RU" sz="2700" dirty="0" smtClean="0">
              <a:latin typeface="+mj-lt"/>
            </a:endParaRPr>
          </a:p>
          <a:p>
            <a:r>
              <a:rPr lang="ru-RU" sz="2700" b="1" dirty="0" err="1" smtClean="0">
                <a:solidFill>
                  <a:srgbClr val="000000"/>
                </a:solidFill>
                <a:latin typeface="+mj-lt"/>
              </a:rPr>
              <a:t>Залишок</a:t>
            </a:r>
            <a:r>
              <a:rPr lang="ru-RU" sz="2700" b="1" dirty="0" smtClean="0">
                <a:solidFill>
                  <a:srgbClr val="000000"/>
                </a:solidFill>
                <a:latin typeface="+mj-lt"/>
              </a:rPr>
              <a:t> на 01.01.2018:  </a:t>
            </a:r>
          </a:p>
          <a:p>
            <a:pPr marL="0" indent="0">
              <a:buNone/>
            </a:pPr>
            <a:r>
              <a:rPr lang="uk-UA" sz="27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Приватбанк</a:t>
            </a:r>
            <a:r>
              <a:rPr lang="en-US" sz="27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і корпоративна карта:</a:t>
            </a:r>
            <a:r>
              <a:rPr lang="en-US" sz="27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                 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468303,36</a:t>
            </a:r>
            <a:endParaRPr lang="uk-UA" sz="2700" b="1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27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Ощадбанк:</a:t>
            </a:r>
            <a:r>
              <a:rPr lang="en-US" sz="2700" b="1" dirty="0" smtClean="0">
                <a:solidFill>
                  <a:srgbClr val="000000"/>
                </a:solidFill>
                <a:latin typeface="+mj-lt"/>
              </a:rPr>
              <a:t>    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                                                           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     56</a:t>
            </a:r>
            <a:r>
              <a:rPr lang="en-US" sz="2700" b="1" dirty="0" smtClean="0">
                <a:solidFill>
                  <a:srgbClr val="000000"/>
                </a:solidFill>
                <a:latin typeface="+mj-lt"/>
              </a:rPr>
              <a:t>,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15</a:t>
            </a:r>
            <a:endParaRPr lang="uk-UA" sz="2700" b="1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27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</a:t>
            </a:r>
            <a:r>
              <a:rPr lang="uk-UA" sz="2700" b="1" dirty="0" err="1" smtClean="0">
                <a:solidFill>
                  <a:srgbClr val="000000"/>
                </a:solidFill>
                <a:latin typeface="+mj-lt"/>
              </a:rPr>
              <a:t>Резевний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фонд:</a:t>
            </a:r>
            <a:r>
              <a:rPr lang="en-US" sz="27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                                                        </a:t>
            </a:r>
            <a:r>
              <a:rPr lang="en-US" sz="27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241563,02</a:t>
            </a:r>
            <a:endParaRPr lang="uk-UA" sz="2700" b="1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Сумарний залишок коштів:                                          </a:t>
            </a:r>
            <a:r>
              <a:rPr lang="uk-UA" sz="2700" b="1" dirty="0" smtClean="0">
                <a:solidFill>
                  <a:srgbClr val="000000"/>
                </a:solidFill>
                <a:latin typeface="+mj-lt"/>
              </a:rPr>
              <a:t>    709922,53</a:t>
            </a:r>
            <a:endParaRPr lang="ru-RU" sz="2700" b="1" dirty="0" smtClean="0">
              <a:solidFill>
                <a:srgbClr val="000000"/>
              </a:solidFill>
              <a:latin typeface="+mj-lt"/>
            </a:endParaRPr>
          </a:p>
          <a:p>
            <a:endParaRPr lang="ru-RU" sz="2700" b="1" u="sng" dirty="0" smtClean="0">
              <a:latin typeface="+mj-lt"/>
            </a:endParaRPr>
          </a:p>
          <a:p>
            <a:pPr marL="0" indent="0">
              <a:buNone/>
            </a:pPr>
            <a:endParaRPr lang="en-US" sz="2700" b="1" dirty="0">
              <a:solidFill>
                <a:srgbClr val="000000"/>
              </a:solidFill>
              <a:latin typeface="+mj-lt"/>
            </a:endParaRP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0739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080" y="5877272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Розрахунки</a:t>
            </a:r>
            <a:r>
              <a:rPr lang="ru-RU" sz="2800" dirty="0" smtClean="0"/>
              <a:t> з </a:t>
            </a:r>
            <a:r>
              <a:rPr lang="ru-RU" sz="2800" dirty="0" err="1" smtClean="0"/>
              <a:t>постачальниками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395504"/>
              </p:ext>
            </p:extLst>
          </p:nvPr>
        </p:nvGraphicFramePr>
        <p:xfrm>
          <a:off x="1331640" y="620689"/>
          <a:ext cx="7062760" cy="4438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1866">
                  <a:extLst>
                    <a:ext uri="{9D8B030D-6E8A-4147-A177-3AD203B41FA5}">
                      <a16:colId xmlns:a16="http://schemas.microsoft.com/office/drawing/2014/main" xmlns="" val="1840475854"/>
                    </a:ext>
                  </a:extLst>
                </a:gridCol>
                <a:gridCol w="3110894">
                  <a:extLst>
                    <a:ext uri="{9D8B030D-6E8A-4147-A177-3AD203B41FA5}">
                      <a16:colId xmlns:a16="http://schemas.microsoft.com/office/drawing/2014/main" xmlns="" val="1276376685"/>
                    </a:ext>
                  </a:extLst>
                </a:gridCol>
              </a:tblGrid>
              <a:tr h="5566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/>
                        <a:t>Послуга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Заборгованість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6916808"/>
                  </a:ext>
                </a:extLst>
              </a:tr>
              <a:tr h="55669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/>
                        <a:t>Електроенергія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00B050"/>
                          </a:solidFill>
                        </a:rPr>
                        <a:t>Відсутня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2801721"/>
                  </a:ext>
                </a:extLst>
              </a:tr>
              <a:tr h="508149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/>
                        <a:t>Холодна вода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00B050"/>
                          </a:solidFill>
                        </a:rPr>
                        <a:t>Відсутня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0391639"/>
                  </a:ext>
                </a:extLst>
              </a:tr>
              <a:tr h="55669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/>
                        <a:t>Вивіз сміття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00B050"/>
                          </a:solidFill>
                        </a:rPr>
                        <a:t>Відсутня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8740984"/>
                  </a:ext>
                </a:extLst>
              </a:tr>
              <a:tr h="7797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dirty="0" smtClean="0"/>
                        <a:t>Обслуговування ліфтів </a:t>
                      </a:r>
                      <a:r>
                        <a:rPr lang="uk-UA" sz="2000" b="1" baseline="0" dirty="0" smtClean="0"/>
                        <a:t>та диспетчеризація, ОДС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00B050"/>
                          </a:solidFill>
                        </a:rPr>
                        <a:t>Відсутня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4434906"/>
                  </a:ext>
                </a:extLst>
              </a:tr>
              <a:tr h="779775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/>
                        <a:t>Обслуговування</a:t>
                      </a:r>
                      <a:r>
                        <a:rPr lang="uk-UA" sz="2000" b="1" baseline="0" dirty="0" smtClean="0"/>
                        <a:t> інженерних мереж будинку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solidFill>
                            <a:srgbClr val="00B050"/>
                          </a:solidFill>
                        </a:rPr>
                        <a:t>Відсутня</a:t>
                      </a:r>
                      <a:endParaRPr lang="ru-RU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8932274"/>
                  </a:ext>
                </a:extLst>
              </a:tr>
              <a:tr h="565609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/>
                        <a:t>Заробітна плата, податки, ЦПХ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Відсутня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96651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2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8331" y="5635026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err="1" smtClean="0">
                <a:effectLst/>
              </a:rPr>
              <a:t>Динаміка</a:t>
            </a:r>
            <a:r>
              <a:rPr lang="ru-RU" sz="2000" b="0" dirty="0" smtClean="0">
                <a:effectLst/>
              </a:rPr>
              <a:t> </a:t>
            </a:r>
            <a:r>
              <a:rPr lang="ru-RU" sz="2000" b="0" dirty="0" err="1" smtClean="0">
                <a:effectLst/>
              </a:rPr>
              <a:t>споживання</a:t>
            </a:r>
            <a:r>
              <a:rPr lang="ru-RU" sz="2000" b="0" dirty="0" smtClean="0">
                <a:effectLst/>
              </a:rPr>
              <a:t> </a:t>
            </a:r>
            <a:r>
              <a:rPr lang="ru-RU" sz="2000" b="0" dirty="0" err="1" smtClean="0">
                <a:effectLst/>
              </a:rPr>
              <a:t>електроенергії</a:t>
            </a:r>
            <a:r>
              <a:rPr lang="ru-RU" sz="2000" b="0" dirty="0" smtClean="0">
                <a:effectLst/>
              </a:rPr>
              <a:t>, кВт</a:t>
            </a:r>
            <a:br>
              <a:rPr lang="ru-RU" sz="2000" b="0" dirty="0" smtClean="0">
                <a:effectLst/>
              </a:rPr>
            </a:b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6912768" cy="502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0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8454" y="5175594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err="1" smtClean="0">
                <a:effectLst/>
              </a:rPr>
              <a:t>Датчиків</a:t>
            </a:r>
            <a:r>
              <a:rPr lang="ru-RU" sz="2800" b="0" dirty="0" smtClean="0">
                <a:effectLst/>
              </a:rPr>
              <a:t> </a:t>
            </a:r>
            <a:r>
              <a:rPr lang="ru-RU" sz="2800" b="0" dirty="0" err="1" smtClean="0">
                <a:effectLst/>
              </a:rPr>
              <a:t>руху</a:t>
            </a:r>
            <a:r>
              <a:rPr lang="ru-RU" sz="2800" b="0" dirty="0" smtClean="0">
                <a:effectLst/>
              </a:rPr>
              <a:t> </a:t>
            </a:r>
            <a:r>
              <a:rPr lang="ru-RU" sz="2800" b="0" dirty="0" smtClean="0">
                <a:effectLst/>
              </a:rPr>
              <a:t>110 </a:t>
            </a:r>
            <a:r>
              <a:rPr lang="ru-RU" sz="2800" b="0" dirty="0" smtClean="0">
                <a:effectLst/>
              </a:rPr>
              <a:t>та </a:t>
            </a:r>
            <a:r>
              <a:rPr lang="en-US" sz="2800" b="0" dirty="0" smtClean="0">
                <a:effectLst/>
              </a:rPr>
              <a:t>LED</a:t>
            </a:r>
            <a:r>
              <a:rPr lang="uk-UA" sz="2800" b="0" dirty="0" smtClean="0">
                <a:effectLst/>
              </a:rPr>
              <a:t> </a:t>
            </a:r>
            <a:r>
              <a:rPr lang="uk-UA" sz="2800" b="0" dirty="0" smtClean="0">
                <a:effectLst/>
              </a:rPr>
              <a:t>300</a:t>
            </a:r>
            <a:r>
              <a:rPr lang="en-US" sz="2800" b="0" dirty="0" smtClean="0">
                <a:effectLst/>
              </a:rPr>
              <a:t> </a:t>
            </a:r>
            <a:r>
              <a:rPr lang="uk-UA" sz="2800" b="0" dirty="0" smtClean="0">
                <a:effectLst/>
              </a:rPr>
              <a:t>ламп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64704"/>
            <a:ext cx="3672408" cy="4410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441059" cy="441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78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8454" y="5175594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b="0" dirty="0" err="1" smtClean="0">
                <a:effectLst/>
              </a:rPr>
              <a:t>Висаджено</a:t>
            </a:r>
            <a:r>
              <a:rPr lang="ru-RU" b="0" dirty="0" smtClean="0">
                <a:effectLst/>
              </a:rPr>
              <a:t> </a:t>
            </a:r>
            <a:r>
              <a:rPr lang="ru-RU" dirty="0" smtClean="0"/>
              <a:t>ту</a:t>
            </a:r>
            <a:r>
              <a:rPr lang="uk-UA" dirty="0" smtClean="0"/>
              <a:t>ї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-22853920"/>
            <a:ext cx="6178684" cy="48965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6264696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9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8454" y="5175594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b="0" dirty="0">
                <a:effectLst/>
              </a:rPr>
              <a:t> </a:t>
            </a:r>
            <a:r>
              <a:rPr lang="ru-RU" dirty="0" err="1" smtClean="0">
                <a:effectLst/>
              </a:rPr>
              <a:t>Встановлено</a:t>
            </a:r>
            <a:r>
              <a:rPr lang="ru-RU" dirty="0" smtClean="0">
                <a:effectLst/>
              </a:rPr>
              <a:t> </a:t>
            </a:r>
            <a:r>
              <a:rPr lang="ru-RU" dirty="0" err="1" smtClean="0">
                <a:effectLst/>
              </a:rPr>
              <a:t>каруселі</a:t>
            </a:r>
            <a:r>
              <a:rPr lang="ru-RU" dirty="0" smtClean="0">
                <a:effectLst/>
              </a:rPr>
              <a:t> 2шт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9"/>
            <a:ext cx="302433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50"/>
            <a:ext cx="333526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4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83568" y="5229200"/>
            <a:ext cx="8183880" cy="731536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 err="1" smtClean="0">
                <a:effectLst/>
              </a:rPr>
              <a:t>Фарбування</a:t>
            </a:r>
            <a:r>
              <a:rPr lang="ru-RU" sz="2800" b="0" dirty="0" smtClean="0">
                <a:effectLst/>
              </a:rPr>
              <a:t> лавок, </a:t>
            </a:r>
            <a:r>
              <a:rPr lang="ru-RU" sz="2800" b="0" dirty="0" err="1" smtClean="0">
                <a:effectLst/>
              </a:rPr>
              <a:t>дитячого</a:t>
            </a:r>
            <a:r>
              <a:rPr lang="ru-RU" sz="2800" b="0" dirty="0" smtClean="0">
                <a:effectLst/>
              </a:rPr>
              <a:t> </a:t>
            </a:r>
            <a:r>
              <a:rPr lang="ru-RU" sz="2800" b="0" dirty="0" err="1" smtClean="0">
                <a:effectLst/>
              </a:rPr>
              <a:t>майданчика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98" y="803480"/>
            <a:ext cx="3013001" cy="398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803480"/>
            <a:ext cx="3240360" cy="399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5185</TotalTime>
  <Words>299</Words>
  <Application>Microsoft Office PowerPoint</Application>
  <PresentationFormat>Экран (4:3)</PresentationFormat>
  <Paragraphs>101</Paragraphs>
  <Slides>19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Легкий дым</vt:lpstr>
      <vt:lpstr>Звіт правління 2018р. ОСББ «Поетичне»</vt:lpstr>
      <vt:lpstr>ЗМІСТ </vt:lpstr>
      <vt:lpstr>Надходження/Витрати</vt:lpstr>
      <vt:lpstr>Розрахунки з постачальниками</vt:lpstr>
      <vt:lpstr>Динаміка споживання електроенергії, кВт </vt:lpstr>
      <vt:lpstr>Датчиків руху 110 та LED 300 ламп</vt:lpstr>
      <vt:lpstr>Висаджено туї</vt:lpstr>
      <vt:lpstr> Встановлено каруселі 2шт</vt:lpstr>
      <vt:lpstr>Фарбування лавок, дитячого майданчика</vt:lpstr>
      <vt:lpstr>Встановлено металопластикові двері 5шт</vt:lpstr>
      <vt:lpstr>Висаджено 43 кущів троянд, облаштовано клумбу</vt:lpstr>
      <vt:lpstr>Передано зовнішнє освітлення «Київсвітлу»</vt:lpstr>
      <vt:lpstr>Ремонт 1 поверху 1-5 під’їздів</vt:lpstr>
      <vt:lpstr>Прибирання снігу спецтехнікою</vt:lpstr>
      <vt:lpstr>Прибирання снігу вручну</vt:lpstr>
      <vt:lpstr>Збір макулатури, пластику, скла з –зібрано на суму 6250,00грн., з них витрачено на троянди, штучний камінь, квіти на клумбу, оплату за очистку снігу вручну 5300грн., 450грн. - солодощі дітям на Миколая. Залишок 500грн.</vt:lpstr>
      <vt:lpstr>92792,20 Прострочена заборгованість  БОРЖНИКИ</vt:lpstr>
      <vt:lpstr>Плани на 2019 р.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ОСББ</dc:title>
  <dc:creator>ksushenka</dc:creator>
  <cp:lastModifiedBy>Manager</cp:lastModifiedBy>
  <cp:revision>689</cp:revision>
  <dcterms:created xsi:type="dcterms:W3CDTF">2016-01-26T15:28:13Z</dcterms:created>
  <dcterms:modified xsi:type="dcterms:W3CDTF">2019-04-24T11:14:22Z</dcterms:modified>
</cp:coreProperties>
</file>