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7" r:id="rId2"/>
    <p:sldId id="259" r:id="rId3"/>
    <p:sldId id="260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2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8" d="100"/>
          <a:sy n="88" d="100"/>
        </p:scale>
        <p:origin x="-180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822502-2B2C-4DFC-ADA9-6697A0130EF7}" type="datetimeFigureOut">
              <a:rPr lang="ru-RU" smtClean="0"/>
              <a:t>22.01.2020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FE6099-E3FF-457F-9464-2F9AABE727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58091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/>
              <a:t>Надходження / Витрати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E6099-E3FF-457F-9464-2F9AABE7270A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81545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/>
              <a:t>Виконані роботи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E6099-E3FF-457F-9464-2F9AABE7270A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23204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E6099-E3FF-457F-9464-2F9AABE7270A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69142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err="1" smtClean="0"/>
              <a:t>Козирьки</a:t>
            </a:r>
            <a:r>
              <a:rPr lang="uk-UA" dirty="0" smtClean="0"/>
              <a:t> (навіси)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E6099-E3FF-457F-9464-2F9AABE7270A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59629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/>
              <a:t>Боржники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E6099-E3FF-457F-9464-2F9AABE7270A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28853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34517-15B8-4FFB-A17C-7880412CB905}" type="datetimeFigureOut">
              <a:rPr lang="ru-RU" smtClean="0"/>
              <a:t>22.01.2020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D85BC-6F0A-4D5E-BBED-87EA7E7475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2284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34517-15B8-4FFB-A17C-7880412CB905}" type="datetimeFigureOut">
              <a:rPr lang="ru-RU" smtClean="0"/>
              <a:t>22.01.2020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D85BC-6F0A-4D5E-BBED-87EA7E7475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48266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34517-15B8-4FFB-A17C-7880412CB905}" type="datetimeFigureOut">
              <a:rPr lang="ru-RU" smtClean="0"/>
              <a:t>22.01.2020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D85BC-6F0A-4D5E-BBED-87EA7E7475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2756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34517-15B8-4FFB-A17C-7880412CB905}" type="datetimeFigureOut">
              <a:rPr lang="ru-RU" smtClean="0"/>
              <a:t>22.01.2020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D85BC-6F0A-4D5E-BBED-87EA7E7475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36786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34517-15B8-4FFB-A17C-7880412CB905}" type="datetimeFigureOut">
              <a:rPr lang="ru-RU" smtClean="0"/>
              <a:t>22.01.2020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D85BC-6F0A-4D5E-BBED-87EA7E7475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8245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34517-15B8-4FFB-A17C-7880412CB905}" type="datetimeFigureOut">
              <a:rPr lang="ru-RU" smtClean="0"/>
              <a:t>22.01.2020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D85BC-6F0A-4D5E-BBED-87EA7E7475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66362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34517-15B8-4FFB-A17C-7880412CB905}" type="datetimeFigureOut">
              <a:rPr lang="ru-RU" smtClean="0"/>
              <a:t>22.01.2020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D85BC-6F0A-4D5E-BBED-87EA7E7475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66385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34517-15B8-4FFB-A17C-7880412CB905}" type="datetimeFigureOut">
              <a:rPr lang="ru-RU" smtClean="0"/>
              <a:t>22.01.2020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D85BC-6F0A-4D5E-BBED-87EA7E7475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19211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34517-15B8-4FFB-A17C-7880412CB905}" type="datetimeFigureOut">
              <a:rPr lang="ru-RU" smtClean="0"/>
              <a:t>22.01.2020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D85BC-6F0A-4D5E-BBED-87EA7E7475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40198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34517-15B8-4FFB-A17C-7880412CB905}" type="datetimeFigureOut">
              <a:rPr lang="ru-RU" smtClean="0"/>
              <a:t>22.01.2020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D85BC-6F0A-4D5E-BBED-87EA7E7475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1067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34517-15B8-4FFB-A17C-7880412CB905}" type="datetimeFigureOut">
              <a:rPr lang="ru-RU" smtClean="0"/>
              <a:t>22.01.2020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D85BC-6F0A-4D5E-BBED-87EA7E7475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462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34517-15B8-4FFB-A17C-7880412CB905}" type="datetimeFigureOut">
              <a:rPr lang="ru-RU" smtClean="0"/>
              <a:t>22.01.2020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8D85BC-6F0A-4D5E-BBED-87EA7E7475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9945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4600" y="736599"/>
            <a:ext cx="5181600" cy="2369235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622300" y="3690035"/>
            <a:ext cx="10820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Звіт </a:t>
            </a:r>
            <a:r>
              <a:rPr lang="ru-RU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правління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ОСББ «</a:t>
            </a:r>
            <a:r>
              <a:rPr lang="ru-RU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Поетичне</a:t>
            </a:r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2019 </a:t>
            </a:r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р.</a:t>
            </a:r>
          </a:p>
        </p:txBody>
      </p:sp>
    </p:spTree>
    <p:extLst>
      <p:ext uri="{BB962C8B-B14F-4D97-AF65-F5344CB8AC3E}">
        <p14:creationId xmlns:p14="http://schemas.microsoft.com/office/powerpoint/2010/main" val="3596851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64573" y="501134"/>
            <a:ext cx="70651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2400" dirty="0" smtClean="0"/>
              <a:t>Встановлення металопластикових дверей 3-5 під</a:t>
            </a:r>
            <a:r>
              <a:rPr lang="en-US" sz="2400" dirty="0" smtClean="0"/>
              <a:t>’</a:t>
            </a:r>
            <a:r>
              <a:rPr lang="uk-UA" sz="2400" dirty="0" err="1" smtClean="0"/>
              <a:t>їзд</a:t>
            </a:r>
            <a:endParaRPr lang="ru-RU" sz="24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958" y="962800"/>
            <a:ext cx="3064328" cy="4937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598" y="962800"/>
            <a:ext cx="3701143" cy="4937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3030" y="962800"/>
            <a:ext cx="4005941" cy="4937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4289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94751" y="392667"/>
            <a:ext cx="49335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err="1" smtClean="0"/>
              <a:t>Встановлення</a:t>
            </a:r>
            <a:r>
              <a:rPr lang="ru-RU" sz="2400" dirty="0" smtClean="0"/>
              <a:t> </a:t>
            </a:r>
            <a:r>
              <a:rPr lang="ru-RU" sz="2400" dirty="0" err="1" smtClean="0"/>
              <a:t>системи</a:t>
            </a:r>
            <a:r>
              <a:rPr lang="ru-RU" sz="2400" dirty="0" smtClean="0"/>
              <a:t> </a:t>
            </a:r>
            <a:r>
              <a:rPr lang="ru-RU" sz="2400" dirty="0" err="1" smtClean="0"/>
              <a:t>відеонагляду</a:t>
            </a:r>
            <a:endParaRPr lang="ru-RU" sz="24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5" y="1071563"/>
            <a:ext cx="3843336" cy="4915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1" y="1071563"/>
            <a:ext cx="3505200" cy="4915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1884" y="1075645"/>
            <a:ext cx="3411311" cy="4911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82367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791875" y="370506"/>
            <a:ext cx="34390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dirty="0" smtClean="0"/>
              <a:t>Боржники на 31.12.2019</a:t>
            </a:r>
            <a:endParaRPr lang="ru-RU" sz="2400" b="1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5933364"/>
              </p:ext>
            </p:extLst>
          </p:nvPr>
        </p:nvGraphicFramePr>
        <p:xfrm>
          <a:off x="2108200" y="1612295"/>
          <a:ext cx="812800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/>
                <a:gridCol w="4064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solidFill>
                            <a:schemeClr val="tx1"/>
                          </a:solidFill>
                        </a:rPr>
                        <a:t>№</a:t>
                      </a:r>
                      <a:r>
                        <a:rPr lang="uk-UA" baseline="0" dirty="0" smtClean="0">
                          <a:solidFill>
                            <a:schemeClr val="tx1"/>
                          </a:solidFill>
                        </a:rPr>
                        <a:t> квартири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Сума боргу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527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9234,59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439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 smtClean="0"/>
                        <a:t>4778,26</a:t>
                      </a:r>
                      <a:endParaRPr lang="ru-RU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 smtClean="0"/>
                        <a:t>457</a:t>
                      </a:r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 smtClean="0"/>
                        <a:t>4319,20</a:t>
                      </a:r>
                      <a:endParaRPr lang="ru-RU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438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3471,91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414</a:t>
                      </a:r>
                      <a:endParaRPr lang="uk-UA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2338,95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149</a:t>
                      </a:r>
                      <a:endParaRPr lang="uk-UA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1760,13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15465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48374" y="381781"/>
            <a:ext cx="57502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/>
              <a:t>План </a:t>
            </a:r>
            <a:r>
              <a:rPr lang="ru-RU" sz="2400" b="1" dirty="0" err="1" smtClean="0"/>
              <a:t>дій</a:t>
            </a:r>
            <a:r>
              <a:rPr lang="ru-RU" sz="2400" b="1" dirty="0" smtClean="0"/>
              <a:t> та </a:t>
            </a:r>
            <a:r>
              <a:rPr lang="ru-RU" sz="2400" b="1" dirty="0" err="1" smtClean="0"/>
              <a:t>заходів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Правління</a:t>
            </a:r>
            <a:r>
              <a:rPr lang="ru-RU" sz="2400" b="1" dirty="0" smtClean="0"/>
              <a:t> на 2020 </a:t>
            </a:r>
            <a:r>
              <a:rPr lang="ru-RU" sz="2400" b="1" dirty="0" err="1" smtClean="0"/>
              <a:t>рік</a:t>
            </a:r>
            <a:endParaRPr lang="ru-RU" sz="2400" b="1" dirty="0"/>
          </a:p>
        </p:txBody>
      </p:sp>
      <p:sp>
        <p:nvSpPr>
          <p:cNvPr id="3" name="Подзаголовок 2"/>
          <p:cNvSpPr txBox="1">
            <a:spLocks/>
          </p:cNvSpPr>
          <p:nvPr/>
        </p:nvSpPr>
        <p:spPr>
          <a:xfrm>
            <a:off x="585465" y="1094604"/>
            <a:ext cx="10533250" cy="57532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Ø"/>
            </a:pPr>
            <a:r>
              <a:rPr lang="uk-UA" sz="2000" dirty="0" smtClean="0"/>
              <a:t>Участь у програмі енергозбереження по заміні дерев’яних дверей на металопластикові</a:t>
            </a:r>
            <a:r>
              <a:rPr lang="en-US" sz="2000" dirty="0" smtClean="0"/>
              <a:t> </a:t>
            </a:r>
            <a:r>
              <a:rPr lang="uk-UA" sz="2000" dirty="0" smtClean="0"/>
              <a:t>–вихід на сходову клітину – 100% коштом міста (при погодженні Загальними зборами)</a:t>
            </a:r>
          </a:p>
          <a:p>
            <a:endParaRPr lang="ru-RU" sz="2000" dirty="0"/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577518" y="1956060"/>
            <a:ext cx="10915049" cy="42241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Ø"/>
            </a:pPr>
            <a:r>
              <a:rPr lang="uk-UA" sz="2000" dirty="0" smtClean="0"/>
              <a:t>Зменшення споживання електроенергії: заміна ламп та встановлення датчиків руху/звуку в МЗК</a:t>
            </a:r>
            <a:endParaRPr lang="ru-RU" sz="2000" dirty="0"/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585465" y="2532192"/>
            <a:ext cx="11030556" cy="42829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Ø"/>
            </a:pPr>
            <a:r>
              <a:rPr lang="uk-UA" sz="2000" dirty="0" smtClean="0"/>
              <a:t>Заміна плитки з центрального входу будинку (при погодженні Кошторису Загальними зборами)</a:t>
            </a:r>
            <a:endParaRPr lang="ru-RU" sz="2000" dirty="0"/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579741" y="3139853"/>
            <a:ext cx="9144000" cy="37728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Ø"/>
            </a:pPr>
            <a:r>
              <a:rPr lang="uk-UA" sz="2000" dirty="0" smtClean="0"/>
              <a:t> Ремонт/фарбування дитячих майданчиків</a:t>
            </a:r>
            <a:endParaRPr lang="ru-RU" sz="2000" dirty="0"/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30436" y="3760789"/>
            <a:ext cx="12153323" cy="33421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Ø"/>
            </a:pPr>
            <a:r>
              <a:rPr lang="uk-UA" sz="2000" dirty="0" smtClean="0"/>
              <a:t>Монтаж «лежачих поліцейських» - 2, 4 під’їзд з двох сторін будинку для обмеження швидкості руху автомобілів</a:t>
            </a:r>
            <a:endParaRPr lang="ru-RU" sz="2000" dirty="0"/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588750" y="4335231"/>
            <a:ext cx="11107554" cy="57532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Ø"/>
            </a:pPr>
            <a:r>
              <a:rPr lang="uk-UA" sz="2000" dirty="0" smtClean="0"/>
              <a:t>Влаштування місць тимчасового паркування швидких, пожежників, поліції та інших екстрених служб, розвантаження вантажу навпроти кожного під’їзду зі сторони вул. Здолбунівської.</a:t>
            </a:r>
            <a:endParaRPr lang="ru-RU" sz="2000" dirty="0"/>
          </a:p>
        </p:txBody>
      </p:sp>
      <p:sp>
        <p:nvSpPr>
          <p:cNvPr id="9" name="Подзаголовок 2"/>
          <p:cNvSpPr txBox="1">
            <a:spLocks/>
          </p:cNvSpPr>
          <p:nvPr/>
        </p:nvSpPr>
        <p:spPr>
          <a:xfrm>
            <a:off x="588750" y="5118283"/>
            <a:ext cx="9144000" cy="35209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Ø"/>
            </a:pPr>
            <a:r>
              <a:rPr lang="uk-UA" sz="2000" dirty="0" smtClean="0"/>
              <a:t>Промивка теплообмінників в ІТП (раз на 2 роки)</a:t>
            </a:r>
            <a:endParaRPr lang="ru-RU" sz="2000" dirty="0"/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>
          <a:xfrm>
            <a:off x="577518" y="6177390"/>
            <a:ext cx="9144000" cy="36841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Ø"/>
            </a:pPr>
            <a:r>
              <a:rPr lang="uk-UA" sz="2000" dirty="0" smtClean="0"/>
              <a:t>Повірка трансформаторів струму в електрощитових (раз на 5 років)</a:t>
            </a:r>
            <a:endParaRPr lang="ru-RU" sz="2000" dirty="0"/>
          </a:p>
        </p:txBody>
      </p:sp>
      <p:sp>
        <p:nvSpPr>
          <p:cNvPr id="12" name="Подзаголовок 2"/>
          <p:cNvSpPr txBox="1">
            <a:spLocks/>
          </p:cNvSpPr>
          <p:nvPr/>
        </p:nvSpPr>
        <p:spPr>
          <a:xfrm>
            <a:off x="588750" y="5625843"/>
            <a:ext cx="9144000" cy="35867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Ø"/>
            </a:pPr>
            <a:r>
              <a:rPr lang="uk-UA" sz="2000" dirty="0" smtClean="0"/>
              <a:t>Проведення Технічного огляду ліфтів ліцензованою компанією (раз на 2 роки)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4188910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4819632"/>
              </p:ext>
            </p:extLst>
          </p:nvPr>
        </p:nvGraphicFramePr>
        <p:xfrm>
          <a:off x="2365828" y="609600"/>
          <a:ext cx="8128000" cy="591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xmlns="" val="3435975509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xmlns="" val="544263025"/>
                    </a:ext>
                  </a:extLst>
                </a:gridCol>
              </a:tblGrid>
              <a:tr h="375410">
                <a:tc>
                  <a:txBody>
                    <a:bodyPr/>
                    <a:lstStyle/>
                    <a:p>
                      <a:pPr algn="ctr"/>
                      <a:r>
                        <a:rPr lang="ru-RU" sz="2000" b="1" i="0" u="none" strike="noStrike" baseline="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Послуга</a:t>
                      </a:r>
                      <a:endParaRPr lang="ru-RU" sz="2000" b="1" i="0" u="none" strike="noStrike" baseline="0" dirty="0" smtClean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0" u="none" strike="noStrike" baseline="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Заборгованість</a:t>
                      </a:r>
                      <a:r>
                        <a:rPr lang="ru-RU" sz="2000" b="1" i="0" u="none" strike="noStrike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 31.12.2019</a:t>
                      </a:r>
                      <a:endParaRPr lang="ru-RU" sz="2000" b="1" i="0" u="none" strike="noStrike" baseline="0" dirty="0" smtClean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608414690"/>
                  </a:ext>
                </a:extLst>
              </a:tr>
              <a:tr h="664187">
                <a:tc>
                  <a:txBody>
                    <a:bodyPr/>
                    <a:lstStyle/>
                    <a:p>
                      <a:pPr algn="l"/>
                      <a:r>
                        <a:rPr lang="uk-UA" sz="2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Електроенергія</a:t>
                      </a:r>
                      <a:endParaRPr lang="ru-RU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0" u="none" strike="noStrike" kern="1200" baseline="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Поточна</a:t>
                      </a:r>
                      <a:r>
                        <a:rPr lang="ru-RU" sz="20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	</a:t>
                      </a:r>
                    </a:p>
                    <a:p>
                      <a:pPr algn="ctr"/>
                      <a:endParaRPr lang="ru-RU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38048517"/>
                  </a:ext>
                </a:extLst>
              </a:tr>
              <a:tr h="664187">
                <a:tc>
                  <a:txBody>
                    <a:bodyPr/>
                    <a:lstStyle/>
                    <a:p>
                      <a:pPr algn="l"/>
                      <a:r>
                        <a:rPr lang="uk-UA" sz="2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Холодна вода</a:t>
                      </a:r>
                      <a:endParaRPr lang="ru-RU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0" u="none" strike="noStrike" kern="1200" baseline="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Поточна</a:t>
                      </a:r>
                      <a:endParaRPr lang="ru-RU" sz="2000" b="0" i="0" u="none" strike="noStrike" kern="1200" baseline="0" dirty="0" smtClean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810101814"/>
                  </a:ext>
                </a:extLst>
              </a:tr>
              <a:tr h="664187">
                <a:tc>
                  <a:txBody>
                    <a:bodyPr/>
                    <a:lstStyle/>
                    <a:p>
                      <a:pPr algn="l"/>
                      <a:r>
                        <a:rPr lang="uk-UA" sz="2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Вивіз сміття</a:t>
                      </a:r>
                      <a:endParaRPr lang="ru-RU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0" u="none" strike="noStrike" kern="1200" baseline="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Поточна</a:t>
                      </a:r>
                      <a:endParaRPr lang="ru-RU" sz="2000" b="0" i="0" u="none" strike="noStrike" kern="1200" baseline="0" dirty="0" smtClean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737930552"/>
                  </a:ext>
                </a:extLst>
              </a:tr>
              <a:tr h="95296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Обслуговування ліфтів та диспетчеризація, ОДС	</a:t>
                      </a:r>
                    </a:p>
                    <a:p>
                      <a:pPr algn="ctr"/>
                      <a:endParaRPr lang="ru-RU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0" u="none" strike="noStrike" kern="1200" baseline="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Поточна</a:t>
                      </a:r>
                      <a:r>
                        <a:rPr lang="ru-RU" sz="20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	</a:t>
                      </a:r>
                    </a:p>
                    <a:p>
                      <a:pPr algn="ctr"/>
                      <a:endParaRPr lang="ru-RU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546274903"/>
                  </a:ext>
                </a:extLst>
              </a:tr>
              <a:tr h="95296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Обслуговування інженерних мереж будинку	</a:t>
                      </a:r>
                    </a:p>
                    <a:p>
                      <a:pPr algn="ctr"/>
                      <a:endParaRPr lang="ru-RU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12950,00 за листопад</a:t>
                      </a:r>
                      <a:r>
                        <a:rPr lang="ru-RU" sz="20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	</a:t>
                      </a:r>
                    </a:p>
                    <a:p>
                      <a:pPr algn="ctr"/>
                      <a:endParaRPr lang="ru-RU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449031083"/>
                  </a:ext>
                </a:extLst>
              </a:tr>
              <a:tr h="66418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Пожежна сигналізація	</a:t>
                      </a:r>
                    </a:p>
                    <a:p>
                      <a:pPr algn="ctr"/>
                      <a:endParaRPr lang="ru-RU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Поточна</a:t>
                      </a:r>
                      <a:endParaRPr lang="ru-RU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99328790"/>
                  </a:ext>
                </a:extLst>
              </a:tr>
              <a:tr h="66418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Заробітна плата, податки, ЦПХ	</a:t>
                      </a:r>
                    </a:p>
                    <a:p>
                      <a:pPr algn="ctr"/>
                      <a:endParaRPr lang="ru-RU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Відсутня</a:t>
                      </a:r>
                      <a:endParaRPr lang="ru-RU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042426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7269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73628" y="1559396"/>
            <a:ext cx="9568543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uk-UA" sz="28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алишок</a:t>
            </a:r>
            <a:r>
              <a:rPr lang="uk-UA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коштів на 01.01.2019                       </a:t>
            </a:r>
            <a:r>
              <a:rPr lang="uk-UA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709922,53                  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Разом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надходжень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</a:t>
            </a:r>
            <a:r>
              <a:rPr lang="ru-RU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2847465,45</a:t>
            </a:r>
            <a:endParaRPr lang="ru-RU" sz="28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Всього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витрат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</a:t>
            </a:r>
            <a:r>
              <a:rPr lang="ru-RU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3210977,86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Залишок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01.01.2020:  </a:t>
            </a:r>
            <a:endParaRPr lang="ru-RU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Поточний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Приватбанк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(депозит) :          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184065,33  </a:t>
            </a:r>
          </a:p>
          <a:p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Ощадбанк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 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</a:t>
            </a:r>
            <a:r>
              <a:rPr lang="ru-RU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150,83</a:t>
            </a:r>
            <a:endParaRPr lang="ru-RU" sz="28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Резервний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фонд(депозит)                                    </a:t>
            </a:r>
            <a:r>
              <a:rPr lang="ru-RU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162193,96                                 </a:t>
            </a:r>
            <a:endParaRPr lang="ru-RU" sz="28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Сумарний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залишок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коштів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ru-RU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346410,12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412273" y="568041"/>
            <a:ext cx="53414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/>
              <a:t>Надходження / Витрати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901279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2299258"/>
              </p:ext>
            </p:extLst>
          </p:nvPr>
        </p:nvGraphicFramePr>
        <p:xfrm>
          <a:off x="444138" y="642656"/>
          <a:ext cx="11490960" cy="596086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61765">
                  <a:extLst>
                    <a:ext uri="{9D8B030D-6E8A-4147-A177-3AD203B41FA5}">
                      <a16:colId xmlns:a16="http://schemas.microsoft.com/office/drawing/2014/main" xmlns="" val="97590629"/>
                    </a:ext>
                  </a:extLst>
                </a:gridCol>
                <a:gridCol w="10829195">
                  <a:extLst>
                    <a:ext uri="{9D8B030D-6E8A-4147-A177-3AD203B41FA5}">
                      <a16:colId xmlns:a16="http://schemas.microsoft.com/office/drawing/2014/main" xmlns="" val="71494252"/>
                    </a:ext>
                  </a:extLst>
                </a:gridCol>
              </a:tblGrid>
              <a:tr h="2204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</a:rPr>
                        <a:t>1</a:t>
                      </a:r>
                      <a:endParaRPr lang="ru-RU" sz="1400" b="1" dirty="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33" marR="3923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</a:rPr>
                        <a:t>Змонтовано 5 навісів (козирків) з евакуаційного виходу</a:t>
                      </a:r>
                      <a:endParaRPr lang="ru-RU" sz="1400" b="1" dirty="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33" marR="39233" marT="0" marB="0"/>
                </a:tc>
                <a:extLst>
                  <a:ext uri="{0D108BD9-81ED-4DB2-BD59-A6C34878D82A}">
                    <a16:rowId xmlns:a16="http://schemas.microsoft.com/office/drawing/2014/main" xmlns="" val="3027671399"/>
                  </a:ext>
                </a:extLst>
              </a:tr>
              <a:tr h="3387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 smtClean="0">
                          <a:effectLst/>
                        </a:rPr>
                        <a:t>2</a:t>
                      </a:r>
                      <a:endParaRPr lang="ru-RU" sz="1400" b="1" dirty="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51" marR="3923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</a:rPr>
                        <a:t>Проведено ремонт ліфтових холів на 12 поверхах 1 під’їзду та 10 поверхах 5 </a:t>
                      </a:r>
                      <a:r>
                        <a:rPr lang="uk-UA" sz="1400" b="1" dirty="0" smtClean="0">
                          <a:effectLst/>
                        </a:rPr>
                        <a:t>під’їзду та навісів над центральним входом в будинок</a:t>
                      </a:r>
                      <a:endParaRPr lang="ru-RU" sz="1400" b="1" dirty="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51" marR="39233" marT="0" marB="0"/>
                </a:tc>
                <a:extLst>
                  <a:ext uri="{0D108BD9-81ED-4DB2-BD59-A6C34878D82A}">
                    <a16:rowId xmlns:a16="http://schemas.microsoft.com/office/drawing/2014/main" xmlns="" val="1243730690"/>
                  </a:ext>
                </a:extLst>
              </a:tr>
              <a:tr h="2342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</a:rPr>
                        <a:t>3</a:t>
                      </a:r>
                      <a:endParaRPr lang="ru-RU" sz="1400" b="1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51" marR="3923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</a:rPr>
                        <a:t>Встановлено </a:t>
                      </a:r>
                      <a:r>
                        <a:rPr lang="uk-UA" sz="1400" b="1" dirty="0" smtClean="0">
                          <a:effectLst/>
                        </a:rPr>
                        <a:t>16 </a:t>
                      </a:r>
                      <a:r>
                        <a:rPr lang="uk-UA" sz="1400" b="1" dirty="0">
                          <a:effectLst/>
                        </a:rPr>
                        <a:t>металевих </a:t>
                      </a:r>
                      <a:r>
                        <a:rPr lang="uk-UA" sz="1400" b="1" dirty="0" err="1">
                          <a:effectLst/>
                        </a:rPr>
                        <a:t>антипаркувальних</a:t>
                      </a:r>
                      <a:r>
                        <a:rPr lang="uk-UA" sz="1400" b="1" dirty="0">
                          <a:effectLst/>
                        </a:rPr>
                        <a:t> </a:t>
                      </a:r>
                      <a:r>
                        <a:rPr lang="uk-UA" sz="1400" b="1" dirty="0" smtClean="0">
                          <a:effectLst/>
                        </a:rPr>
                        <a:t>стовбців</a:t>
                      </a:r>
                      <a:endParaRPr lang="ru-RU" sz="1400" b="1" dirty="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51" marR="39233" marT="0" marB="0"/>
                </a:tc>
                <a:extLst>
                  <a:ext uri="{0D108BD9-81ED-4DB2-BD59-A6C34878D82A}">
                    <a16:rowId xmlns:a16="http://schemas.microsoft.com/office/drawing/2014/main" xmlns="" val="2643138918"/>
                  </a:ext>
                </a:extLst>
              </a:tr>
              <a:tr h="2342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</a:rPr>
                        <a:t>4</a:t>
                      </a:r>
                      <a:endParaRPr lang="ru-RU" sz="1400" b="1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51" marR="3923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 smtClean="0">
                          <a:effectLst/>
                        </a:rPr>
                        <a:t>Замінено люмінесцентних </a:t>
                      </a:r>
                      <a:r>
                        <a:rPr lang="uk-UA" sz="1400" b="1" dirty="0">
                          <a:effectLst/>
                        </a:rPr>
                        <a:t>ламп на </a:t>
                      </a:r>
                      <a:r>
                        <a:rPr lang="en-US" sz="1400" b="1" dirty="0">
                          <a:effectLst/>
                        </a:rPr>
                        <a:t>LED</a:t>
                      </a:r>
                      <a:r>
                        <a:rPr lang="ru-RU" sz="1400" b="1" dirty="0">
                          <a:effectLst/>
                        </a:rPr>
                        <a:t> ламп</a:t>
                      </a:r>
                      <a:r>
                        <a:rPr lang="uk-UA" sz="1400" b="1" dirty="0" smtClean="0">
                          <a:effectLst/>
                        </a:rPr>
                        <a:t>и </a:t>
                      </a:r>
                      <a:r>
                        <a:rPr lang="uk-UA" sz="1400" b="1" dirty="0">
                          <a:effectLst/>
                        </a:rPr>
                        <a:t>(250 штук)</a:t>
                      </a:r>
                      <a:endParaRPr lang="ru-RU" sz="1400" b="1" dirty="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51" marR="39233" marT="0" marB="0"/>
                </a:tc>
                <a:extLst>
                  <a:ext uri="{0D108BD9-81ED-4DB2-BD59-A6C34878D82A}">
                    <a16:rowId xmlns:a16="http://schemas.microsoft.com/office/drawing/2014/main" xmlns="" val="978196474"/>
                  </a:ext>
                </a:extLst>
              </a:tr>
              <a:tr h="3387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</a:rPr>
                        <a:t>5</a:t>
                      </a:r>
                      <a:endParaRPr lang="ru-RU" sz="1400" b="1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51" marR="3923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</a:rPr>
                        <a:t>Проведено заміну </a:t>
                      </a:r>
                      <a:r>
                        <a:rPr lang="uk-UA" sz="1400" b="1" dirty="0" err="1">
                          <a:effectLst/>
                        </a:rPr>
                        <a:t>фотозавіс</a:t>
                      </a:r>
                      <a:r>
                        <a:rPr lang="uk-UA" sz="1400" b="1" dirty="0">
                          <a:effectLst/>
                        </a:rPr>
                        <a:t> у пасажирському ліфті в 1 під’їзді та вантажному ліфті 5 </a:t>
                      </a:r>
                      <a:r>
                        <a:rPr lang="uk-UA" sz="1400" b="1" dirty="0" smtClean="0">
                          <a:effectLst/>
                        </a:rPr>
                        <a:t>під’їзду</a:t>
                      </a:r>
                      <a:endParaRPr lang="ru-RU" sz="1400" b="1" dirty="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51" marR="39233" marT="0" marB="0"/>
                </a:tc>
                <a:extLst>
                  <a:ext uri="{0D108BD9-81ED-4DB2-BD59-A6C34878D82A}">
                    <a16:rowId xmlns:a16="http://schemas.microsoft.com/office/drawing/2014/main" xmlns="" val="4031005524"/>
                  </a:ext>
                </a:extLst>
              </a:tr>
              <a:tr h="2342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</a:rPr>
                        <a:t>6</a:t>
                      </a:r>
                      <a:endParaRPr lang="ru-RU" sz="1400" b="1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51" marR="3923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</a:rPr>
                        <a:t>Проведено частковий ремонт дверей комунікаційних шаф в 1,2 під. (20 шт.)</a:t>
                      </a:r>
                      <a:endParaRPr lang="ru-RU" sz="1400" b="1" dirty="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51" marR="39233" marT="0" marB="0"/>
                </a:tc>
                <a:extLst>
                  <a:ext uri="{0D108BD9-81ED-4DB2-BD59-A6C34878D82A}">
                    <a16:rowId xmlns:a16="http://schemas.microsoft.com/office/drawing/2014/main" xmlns="" val="3828660111"/>
                  </a:ext>
                </a:extLst>
              </a:tr>
              <a:tr h="2342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</a:rPr>
                        <a:t>7</a:t>
                      </a:r>
                      <a:endParaRPr lang="ru-RU" sz="1400" b="1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51" marR="3923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</a:rPr>
                        <a:t>Виконано повну заміну плитки на сходах з евакуаційного боку 1-5 </a:t>
                      </a:r>
                      <a:r>
                        <a:rPr lang="uk-UA" sz="1400" b="1" dirty="0" smtClean="0">
                          <a:effectLst/>
                        </a:rPr>
                        <a:t>під’їздів</a:t>
                      </a:r>
                      <a:endParaRPr lang="ru-RU" sz="1400" b="1" dirty="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51" marR="39233" marT="0" marB="0"/>
                </a:tc>
                <a:extLst>
                  <a:ext uri="{0D108BD9-81ED-4DB2-BD59-A6C34878D82A}">
                    <a16:rowId xmlns:a16="http://schemas.microsoft.com/office/drawing/2014/main" xmlns="" val="1310112280"/>
                  </a:ext>
                </a:extLst>
              </a:tr>
              <a:tr h="2342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</a:rPr>
                        <a:t>8</a:t>
                      </a:r>
                      <a:endParaRPr lang="ru-RU" sz="1400" b="1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51" marR="3923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</a:rPr>
                        <a:t>Поштукатурено бокові сходи з евакуаційного боку 1-5 </a:t>
                      </a:r>
                      <a:r>
                        <a:rPr lang="uk-UA" sz="1400" b="1" dirty="0" smtClean="0">
                          <a:effectLst/>
                        </a:rPr>
                        <a:t>під’їздів</a:t>
                      </a:r>
                      <a:r>
                        <a:rPr lang="uk-UA" sz="1400" b="1" baseline="0" dirty="0" smtClean="0">
                          <a:effectLst/>
                        </a:rPr>
                        <a:t> </a:t>
                      </a:r>
                      <a:endParaRPr lang="ru-RU" sz="1400" b="1" dirty="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51" marR="39233" marT="0" marB="0"/>
                </a:tc>
                <a:extLst>
                  <a:ext uri="{0D108BD9-81ED-4DB2-BD59-A6C34878D82A}">
                    <a16:rowId xmlns:a16="http://schemas.microsoft.com/office/drawing/2014/main" xmlns="" val="3565787792"/>
                  </a:ext>
                </a:extLst>
              </a:tr>
              <a:tr h="2342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</a:rPr>
                        <a:t>9</a:t>
                      </a:r>
                      <a:endParaRPr lang="ru-RU" sz="1400" b="1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51" marR="3923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</a:rPr>
                        <a:t>Пофарбовано 5 дверей  входу/виходу на сходові </a:t>
                      </a:r>
                      <a:r>
                        <a:rPr lang="uk-UA" sz="1400" b="1" dirty="0" smtClean="0">
                          <a:effectLst/>
                        </a:rPr>
                        <a:t>клітини</a:t>
                      </a:r>
                      <a:endParaRPr lang="ru-RU" sz="1400" b="1" dirty="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51" marR="39233" marT="0" marB="0"/>
                </a:tc>
                <a:extLst>
                  <a:ext uri="{0D108BD9-81ED-4DB2-BD59-A6C34878D82A}">
                    <a16:rowId xmlns:a16="http://schemas.microsoft.com/office/drawing/2014/main" xmlns="" val="2413877497"/>
                  </a:ext>
                </a:extLst>
              </a:tr>
              <a:tr h="2342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</a:rPr>
                        <a:t>10</a:t>
                      </a:r>
                      <a:endParaRPr lang="ru-RU" sz="1400" b="1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51" marR="3923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</a:rPr>
                        <a:t>Проведено ремонт </a:t>
                      </a:r>
                      <a:r>
                        <a:rPr lang="uk-UA" sz="1400" b="1" dirty="0" smtClean="0">
                          <a:effectLst/>
                        </a:rPr>
                        <a:t>газонокосарки</a:t>
                      </a:r>
                      <a:endParaRPr lang="ru-RU" sz="1400" b="1" dirty="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51" marR="39233" marT="0" marB="0"/>
                </a:tc>
                <a:extLst>
                  <a:ext uri="{0D108BD9-81ED-4DB2-BD59-A6C34878D82A}">
                    <a16:rowId xmlns:a16="http://schemas.microsoft.com/office/drawing/2014/main" xmlns="" val="1787698760"/>
                  </a:ext>
                </a:extLst>
              </a:tr>
              <a:tr h="3387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</a:rPr>
                        <a:t>11</a:t>
                      </a:r>
                      <a:endParaRPr lang="ru-RU" sz="1400" b="1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51" marR="3923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</a:rPr>
                        <a:t>Встановлено </a:t>
                      </a:r>
                      <a:r>
                        <a:rPr lang="uk-UA" sz="1400" b="1" dirty="0" smtClean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60</a:t>
                      </a:r>
                      <a:r>
                        <a:rPr lang="uk-UA" sz="1400" b="1" dirty="0" smtClean="0">
                          <a:effectLst/>
                        </a:rPr>
                        <a:t> </a:t>
                      </a:r>
                      <a:r>
                        <a:rPr lang="uk-UA" sz="1400" b="1" dirty="0">
                          <a:effectLst/>
                        </a:rPr>
                        <a:t>металопластикових дверей в 3-5 під’їздах </a:t>
                      </a:r>
                      <a:r>
                        <a:rPr lang="uk-UA" sz="1400" b="1" dirty="0" smtClean="0">
                          <a:effectLst/>
                        </a:rPr>
                        <a:t>30% ОСББ </a:t>
                      </a:r>
                      <a:r>
                        <a:rPr lang="uk-UA" sz="1400" b="1" dirty="0">
                          <a:effectLst/>
                        </a:rPr>
                        <a:t>по програмі </a:t>
                      </a:r>
                      <a:r>
                        <a:rPr lang="uk-UA" sz="1400" b="1" dirty="0" smtClean="0">
                          <a:effectLst/>
                        </a:rPr>
                        <a:t>70/30</a:t>
                      </a:r>
                      <a:endParaRPr lang="ru-RU" sz="1400" b="1" dirty="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51" marR="39233" marT="0" marB="0"/>
                </a:tc>
                <a:extLst>
                  <a:ext uri="{0D108BD9-81ED-4DB2-BD59-A6C34878D82A}">
                    <a16:rowId xmlns:a16="http://schemas.microsoft.com/office/drawing/2014/main" xmlns="" val="2528539676"/>
                  </a:ext>
                </a:extLst>
              </a:tr>
              <a:tr h="3387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</a:rPr>
                        <a:t>12</a:t>
                      </a:r>
                      <a:endParaRPr lang="ru-RU" sz="1400" b="1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51" marR="3923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</a:rPr>
                        <a:t>Оштукатурені та пофарбовані відкоси на встановлених в 3-5 під’їздах металопластикових </a:t>
                      </a:r>
                      <a:r>
                        <a:rPr lang="uk-UA" sz="1400" b="1" dirty="0" smtClean="0">
                          <a:effectLst/>
                        </a:rPr>
                        <a:t>дверях</a:t>
                      </a:r>
                      <a:endParaRPr lang="ru-RU" sz="1400" b="1" dirty="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51" marR="39233" marT="0" marB="0"/>
                </a:tc>
                <a:extLst>
                  <a:ext uri="{0D108BD9-81ED-4DB2-BD59-A6C34878D82A}">
                    <a16:rowId xmlns:a16="http://schemas.microsoft.com/office/drawing/2014/main" xmlns="" val="3463726353"/>
                  </a:ext>
                </a:extLst>
              </a:tr>
              <a:tr h="2342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</a:rPr>
                        <a:t>13</a:t>
                      </a:r>
                      <a:endParaRPr lang="ru-RU" sz="1400" b="1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51" marR="3923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</a:rPr>
                        <a:t>Відремонтований насос </a:t>
                      </a:r>
                      <a:r>
                        <a:rPr lang="ru-RU" sz="1400" b="1" dirty="0">
                          <a:effectLst/>
                        </a:rPr>
                        <a:t>ХВП</a:t>
                      </a:r>
                      <a:r>
                        <a:rPr lang="uk-UA" sz="1400" b="1" dirty="0">
                          <a:effectLst/>
                        </a:rPr>
                        <a:t> в ІТП №</a:t>
                      </a:r>
                      <a:r>
                        <a:rPr lang="uk-UA" sz="1400" b="1" dirty="0" smtClean="0">
                          <a:effectLst/>
                        </a:rPr>
                        <a:t>2</a:t>
                      </a:r>
                      <a:endParaRPr lang="ru-RU" sz="1400" b="1" dirty="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51" marR="39233" marT="0" marB="0"/>
                </a:tc>
                <a:extLst>
                  <a:ext uri="{0D108BD9-81ED-4DB2-BD59-A6C34878D82A}">
                    <a16:rowId xmlns:a16="http://schemas.microsoft.com/office/drawing/2014/main" xmlns="" val="1926037219"/>
                  </a:ext>
                </a:extLst>
              </a:tr>
              <a:tr h="5081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</a:rPr>
                        <a:t>14</a:t>
                      </a:r>
                      <a:endParaRPr lang="ru-RU" sz="1400" b="1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51" marR="3923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</a:rPr>
                        <a:t>Закуплені та встановлені в шафах на 1 поверсі кожного під’їзду по 2 порошкових </a:t>
                      </a:r>
                      <a:r>
                        <a:rPr lang="ru-RU" sz="1400" b="1" dirty="0" err="1">
                          <a:effectLst/>
                        </a:rPr>
                        <a:t>вог</a:t>
                      </a:r>
                      <a:r>
                        <a:rPr lang="uk-UA" sz="1400" b="1" dirty="0" err="1">
                          <a:effectLst/>
                        </a:rPr>
                        <a:t>нег</a:t>
                      </a:r>
                      <a:r>
                        <a:rPr lang="ru-RU" sz="1400" b="1" dirty="0" err="1">
                          <a:effectLst/>
                        </a:rPr>
                        <a:t>асник</a:t>
                      </a:r>
                      <a:r>
                        <a:rPr lang="uk-UA" sz="1400" b="1" dirty="0">
                          <a:effectLst/>
                        </a:rPr>
                        <a:t>и та по 1 вуглекислотному в кожній </a:t>
                      </a:r>
                      <a:r>
                        <a:rPr lang="uk-UA" sz="1400" b="1" dirty="0" smtClean="0">
                          <a:effectLst/>
                        </a:rPr>
                        <a:t>електрощитовій у підвалах. </a:t>
                      </a:r>
                      <a:r>
                        <a:rPr lang="uk-UA" sz="1400" b="1" dirty="0">
                          <a:effectLst/>
                        </a:rPr>
                        <a:t>237 гайок для монтування пожежних рукавів</a:t>
                      </a:r>
                      <a:endParaRPr lang="ru-RU" sz="1400" b="1" dirty="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51" marR="39233" marT="0" marB="0"/>
                </a:tc>
                <a:extLst>
                  <a:ext uri="{0D108BD9-81ED-4DB2-BD59-A6C34878D82A}">
                    <a16:rowId xmlns:a16="http://schemas.microsoft.com/office/drawing/2014/main" xmlns="" val="4030644286"/>
                  </a:ext>
                </a:extLst>
              </a:tr>
              <a:tr h="3387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</a:rPr>
                        <a:t>15</a:t>
                      </a:r>
                      <a:endParaRPr lang="ru-RU" sz="1400" b="1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51" marR="3923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</a:rPr>
                        <a:t>Закуплені та встановлені у всіх пожежних гідрантах перехідні муфти та підключені пожежні </a:t>
                      </a:r>
                      <a:r>
                        <a:rPr lang="uk-UA" sz="1400" b="1" dirty="0" smtClean="0">
                          <a:effectLst/>
                        </a:rPr>
                        <a:t>рукави</a:t>
                      </a:r>
                      <a:endParaRPr lang="ru-RU" sz="1400" b="1" dirty="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51" marR="39233" marT="0" marB="0"/>
                </a:tc>
                <a:extLst>
                  <a:ext uri="{0D108BD9-81ED-4DB2-BD59-A6C34878D82A}">
                    <a16:rowId xmlns:a16="http://schemas.microsoft.com/office/drawing/2014/main" xmlns="" val="3935121364"/>
                  </a:ext>
                </a:extLst>
              </a:tr>
              <a:tr h="3387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</a:rPr>
                        <a:t>16</a:t>
                      </a:r>
                      <a:endParaRPr lang="ru-RU" sz="1400" b="1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51" marR="3923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</a:rPr>
                        <a:t>Встановлено систему </a:t>
                      </a:r>
                      <a:r>
                        <a:rPr lang="uk-UA" sz="1400" b="1" dirty="0" err="1">
                          <a:effectLst/>
                        </a:rPr>
                        <a:t>відеонагляду</a:t>
                      </a:r>
                      <a:r>
                        <a:rPr lang="uk-UA" sz="1400" b="1" dirty="0">
                          <a:effectLst/>
                        </a:rPr>
                        <a:t> у всіх під’їздах та ззовні будинку </a:t>
                      </a:r>
                      <a:r>
                        <a:rPr lang="uk-UA" sz="1400" b="1" dirty="0" smtClean="0">
                          <a:effectLst/>
                        </a:rPr>
                        <a:t>– разом 30 </a:t>
                      </a:r>
                      <a:r>
                        <a:rPr lang="uk-UA" sz="1400" b="1" dirty="0">
                          <a:effectLst/>
                        </a:rPr>
                        <a:t>відеокамер, з виводом зображення до консьєржів.</a:t>
                      </a:r>
                      <a:endParaRPr lang="ru-RU" sz="1400" b="1" dirty="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51" marR="39233" marT="0" marB="0"/>
                </a:tc>
                <a:extLst>
                  <a:ext uri="{0D108BD9-81ED-4DB2-BD59-A6C34878D82A}">
                    <a16:rowId xmlns:a16="http://schemas.microsoft.com/office/drawing/2014/main" xmlns="" val="3015944081"/>
                  </a:ext>
                </a:extLst>
              </a:tr>
              <a:tr h="2342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</a:rPr>
                        <a:t>17</a:t>
                      </a:r>
                      <a:endParaRPr lang="ru-RU" sz="1400" b="1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51" marR="3923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</a:rPr>
                        <a:t>Ремонт (заварювання труби гарячого водопостачання) (підвал 3 під’їзд</a:t>
                      </a:r>
                      <a:r>
                        <a:rPr lang="uk-UA" sz="1400" b="1" dirty="0" smtClean="0">
                          <a:effectLst/>
                        </a:rPr>
                        <a:t>)</a:t>
                      </a:r>
                      <a:endParaRPr lang="ru-RU" sz="1400" b="1" dirty="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51" marR="39233" marT="0" marB="0"/>
                </a:tc>
                <a:extLst>
                  <a:ext uri="{0D108BD9-81ED-4DB2-BD59-A6C34878D82A}">
                    <a16:rowId xmlns:a16="http://schemas.microsoft.com/office/drawing/2014/main" xmlns="" val="829769194"/>
                  </a:ext>
                </a:extLst>
              </a:tr>
              <a:tr h="3387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</a:rPr>
                        <a:t>18</a:t>
                      </a:r>
                      <a:endParaRPr lang="ru-RU" sz="1400" b="1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51" marR="3923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</a:rPr>
                        <a:t>Закуплено і встановлено 5 світильників аварійного освітлення пожежної системи КОДАС (1-5 під)</a:t>
                      </a:r>
                      <a:endParaRPr lang="ru-RU" sz="1400" b="1" dirty="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51" marR="39233" marT="0" marB="0"/>
                </a:tc>
                <a:extLst>
                  <a:ext uri="{0D108BD9-81ED-4DB2-BD59-A6C34878D82A}">
                    <a16:rowId xmlns:a16="http://schemas.microsoft.com/office/drawing/2014/main" xmlns="" val="476282999"/>
                  </a:ext>
                </a:extLst>
              </a:tr>
              <a:tr h="2342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</a:rPr>
                        <a:t>19</a:t>
                      </a:r>
                      <a:endParaRPr lang="ru-RU" sz="1400" b="1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51" marR="3923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</a:rPr>
                        <a:t>Встановлені датчики руху на освітлення сходових клітин 1-5 </a:t>
                      </a:r>
                      <a:r>
                        <a:rPr lang="uk-UA" sz="1400" b="1" dirty="0" smtClean="0">
                          <a:effectLst/>
                        </a:rPr>
                        <a:t>під’їздів</a:t>
                      </a:r>
                      <a:endParaRPr lang="ru-RU" sz="1400" b="1" dirty="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51" marR="39233" marT="0" marB="0"/>
                </a:tc>
                <a:extLst>
                  <a:ext uri="{0D108BD9-81ED-4DB2-BD59-A6C34878D82A}">
                    <a16:rowId xmlns:a16="http://schemas.microsoft.com/office/drawing/2014/main" xmlns="" val="1764630009"/>
                  </a:ext>
                </a:extLst>
              </a:tr>
              <a:tr h="5081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</a:rPr>
                        <a:t>20</a:t>
                      </a:r>
                      <a:endParaRPr lang="ru-RU" sz="1400" b="1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51" marR="3923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</a:rPr>
                        <a:t>Закуплено та проведено заміну 2-х гідроакумуляторів на 35 літрів у ІТП №1, відремонтовано 1 гідроакумулятор на 35 літрів у ІТП №2.</a:t>
                      </a:r>
                      <a:endParaRPr lang="ru-RU" sz="1400" b="1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</a:rPr>
                        <a:t> </a:t>
                      </a:r>
                      <a:endParaRPr lang="ru-RU" sz="1400" b="1" dirty="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51" marR="39233" marT="0" marB="0"/>
                </a:tc>
                <a:extLst>
                  <a:ext uri="{0D108BD9-81ED-4DB2-BD59-A6C34878D82A}">
                    <a16:rowId xmlns:a16="http://schemas.microsoft.com/office/drawing/2014/main" xmlns="" val="2216179244"/>
                  </a:ext>
                </a:extLst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3374570" y="185448"/>
            <a:ext cx="53884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/>
              <a:t>Виконані роботи 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789623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685" y="968829"/>
            <a:ext cx="10787743" cy="4812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882915" y="316077"/>
            <a:ext cx="34993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C</a:t>
            </a:r>
            <a:r>
              <a:rPr lang="ru-RU" dirty="0" err="1"/>
              <a:t>поживання</a:t>
            </a:r>
            <a:r>
              <a:rPr lang="ru-RU" dirty="0"/>
              <a:t> </a:t>
            </a:r>
            <a:r>
              <a:rPr lang="ru-RU" dirty="0" err="1"/>
              <a:t>електроенерг</a:t>
            </a:r>
            <a:r>
              <a:rPr lang="uk-UA" dirty="0" err="1" smtClean="0"/>
              <a:t>ії</a:t>
            </a:r>
            <a:r>
              <a:rPr lang="uk-UA" dirty="0" smtClean="0"/>
              <a:t>  </a:t>
            </a:r>
            <a:r>
              <a:rPr lang="uk-UA" dirty="0"/>
              <a:t>в кВт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54758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18106" y="348734"/>
            <a:ext cx="57324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Ремонт </a:t>
            </a:r>
            <a:r>
              <a:rPr lang="ru-RU" dirty="0" err="1" smtClean="0"/>
              <a:t>стель</a:t>
            </a:r>
            <a:r>
              <a:rPr lang="ru-RU" dirty="0" smtClean="0"/>
              <a:t> та </a:t>
            </a:r>
            <a:r>
              <a:rPr lang="ru-RU" dirty="0" err="1" smtClean="0"/>
              <a:t>заміна</a:t>
            </a:r>
            <a:r>
              <a:rPr lang="ru-RU" dirty="0" smtClean="0"/>
              <a:t> </a:t>
            </a:r>
            <a:r>
              <a:rPr lang="ru-RU" dirty="0" err="1" smtClean="0"/>
              <a:t>перекриття</a:t>
            </a:r>
            <a:r>
              <a:rPr lang="ru-RU" dirty="0" smtClean="0"/>
              <a:t> з </a:t>
            </a:r>
            <a:r>
              <a:rPr lang="ru-RU" dirty="0" err="1" smtClean="0"/>
              <a:t>центральних</a:t>
            </a:r>
            <a:r>
              <a:rPr lang="ru-RU" dirty="0" smtClean="0"/>
              <a:t> </a:t>
            </a:r>
            <a:r>
              <a:rPr lang="ru-RU" dirty="0" err="1" smtClean="0"/>
              <a:t>входів</a:t>
            </a:r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0743" y="947057"/>
            <a:ext cx="3167743" cy="5523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302" y="947057"/>
            <a:ext cx="3583441" cy="5523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8486" y="947057"/>
            <a:ext cx="3773094" cy="5523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76369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40971" y="259807"/>
            <a:ext cx="10036629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err="1"/>
              <a:t>Збір</a:t>
            </a:r>
            <a:r>
              <a:rPr lang="ru-RU" sz="2000" b="1" i="1" dirty="0"/>
              <a:t> </a:t>
            </a:r>
            <a:r>
              <a:rPr lang="ru-RU" sz="2000" b="1" i="1" dirty="0" err="1"/>
              <a:t>макулатури</a:t>
            </a:r>
            <a:r>
              <a:rPr lang="ru-RU" sz="2000" b="1" i="1" dirty="0"/>
              <a:t>, </a:t>
            </a:r>
            <a:r>
              <a:rPr lang="ru-RU" sz="2000" b="1" i="1" dirty="0" smtClean="0"/>
              <a:t>пластику</a:t>
            </a:r>
          </a:p>
          <a:p>
            <a:r>
              <a:rPr lang="ru-RU" dirty="0" err="1" smtClean="0"/>
              <a:t>Зібрано</a:t>
            </a:r>
            <a:r>
              <a:rPr lang="ru-RU" dirty="0" smtClean="0"/>
              <a:t>:       </a:t>
            </a:r>
            <a:r>
              <a:rPr lang="ru-RU" b="1" dirty="0" smtClean="0"/>
              <a:t>3930,00</a:t>
            </a:r>
            <a:r>
              <a:rPr lang="ru-RU" dirty="0" smtClean="0"/>
              <a:t>грн., </a:t>
            </a:r>
            <a:r>
              <a:rPr lang="ru-RU" b="1" dirty="0" smtClean="0"/>
              <a:t>8200,00</a:t>
            </a:r>
            <a:r>
              <a:rPr lang="ru-RU" dirty="0" smtClean="0"/>
              <a:t>-двері </a:t>
            </a:r>
            <a:r>
              <a:rPr lang="ru-RU" dirty="0" err="1" smtClean="0"/>
              <a:t>металеві</a:t>
            </a:r>
            <a:r>
              <a:rPr lang="ru-RU" dirty="0"/>
              <a:t> </a:t>
            </a:r>
            <a:r>
              <a:rPr lang="ru-RU" dirty="0" smtClean="0"/>
              <a:t>стар</a:t>
            </a:r>
            <a:r>
              <a:rPr lang="uk-UA" dirty="0" smtClean="0"/>
              <a:t>і.</a:t>
            </a:r>
            <a:r>
              <a:rPr lang="ru-RU" dirty="0" smtClean="0"/>
              <a:t> </a:t>
            </a:r>
          </a:p>
          <a:p>
            <a:r>
              <a:rPr lang="ru-RU" dirty="0" err="1" smtClean="0"/>
              <a:t>Витрачено</a:t>
            </a:r>
            <a:r>
              <a:rPr lang="ru-RU" dirty="0" smtClean="0"/>
              <a:t>: </a:t>
            </a:r>
            <a:r>
              <a:rPr lang="ru-RU" b="1" dirty="0" smtClean="0"/>
              <a:t>4120,00</a:t>
            </a:r>
            <a:r>
              <a:rPr lang="ru-RU" dirty="0" smtClean="0"/>
              <a:t> на - </a:t>
            </a:r>
            <a:r>
              <a:rPr lang="ru-RU" dirty="0" err="1" smtClean="0"/>
              <a:t>троянди</a:t>
            </a:r>
            <a:r>
              <a:rPr lang="ru-RU" dirty="0" smtClean="0"/>
              <a:t> 30*30грн.=900; 400 –</a:t>
            </a:r>
            <a:r>
              <a:rPr lang="ru-RU" dirty="0" err="1" smtClean="0"/>
              <a:t>стіл</a:t>
            </a:r>
            <a:r>
              <a:rPr lang="ru-RU" dirty="0" smtClean="0"/>
              <a:t>, 1200- диван, 600-плита (для </a:t>
            </a:r>
            <a:r>
              <a:rPr lang="ru-RU" dirty="0" err="1" smtClean="0"/>
              <a:t>двірників</a:t>
            </a:r>
            <a:r>
              <a:rPr lang="ru-RU" dirty="0" smtClean="0"/>
              <a:t>); 410 –замок на </a:t>
            </a:r>
            <a:r>
              <a:rPr lang="ru-RU" dirty="0" err="1" smtClean="0"/>
              <a:t>ролету</a:t>
            </a:r>
            <a:r>
              <a:rPr lang="ru-RU" dirty="0" smtClean="0"/>
              <a:t> </a:t>
            </a:r>
            <a:r>
              <a:rPr lang="ru-RU" dirty="0" err="1" smtClean="0"/>
              <a:t>приміщення</a:t>
            </a:r>
            <a:r>
              <a:rPr lang="ru-RU" dirty="0" smtClean="0"/>
              <a:t> </a:t>
            </a:r>
            <a:r>
              <a:rPr lang="ru-RU" dirty="0" err="1" smtClean="0"/>
              <a:t>підвальне</a:t>
            </a:r>
            <a:r>
              <a:rPr lang="ru-RU" dirty="0" smtClean="0"/>
              <a:t> </a:t>
            </a:r>
            <a:r>
              <a:rPr lang="ru-RU" dirty="0" err="1" smtClean="0"/>
              <a:t>біля</a:t>
            </a:r>
            <a:r>
              <a:rPr lang="ru-RU" dirty="0" smtClean="0"/>
              <a:t> 3 </a:t>
            </a:r>
            <a:r>
              <a:rPr lang="ru-RU" dirty="0" err="1" smtClean="0"/>
              <a:t>під</a:t>
            </a:r>
            <a:r>
              <a:rPr lang="en-US" dirty="0" smtClean="0"/>
              <a:t>’</a:t>
            </a:r>
            <a:r>
              <a:rPr lang="ru-RU" dirty="0" err="1" smtClean="0"/>
              <a:t>їзду</a:t>
            </a:r>
            <a:r>
              <a:rPr lang="ru-RU" dirty="0" smtClean="0"/>
              <a:t> ; 610грн</a:t>
            </a:r>
            <a:r>
              <a:rPr lang="ru-RU" dirty="0"/>
              <a:t>. -</a:t>
            </a:r>
            <a:r>
              <a:rPr lang="ru-RU" dirty="0" err="1"/>
              <a:t>солодощі</a:t>
            </a:r>
            <a:r>
              <a:rPr lang="ru-RU" dirty="0"/>
              <a:t> </a:t>
            </a:r>
            <a:r>
              <a:rPr lang="ru-RU" dirty="0" err="1"/>
              <a:t>дітям</a:t>
            </a:r>
            <a:r>
              <a:rPr lang="ru-RU" dirty="0"/>
              <a:t> на </a:t>
            </a:r>
            <a:r>
              <a:rPr lang="ru-RU" dirty="0" err="1" smtClean="0"/>
              <a:t>Миколая</a:t>
            </a:r>
            <a:endParaRPr lang="ru-RU" dirty="0" smtClean="0"/>
          </a:p>
          <a:p>
            <a:pPr algn="ctr"/>
            <a:r>
              <a:rPr lang="uk-UA" b="1" dirty="0" smtClean="0"/>
              <a:t>Залишок 8010грн.</a:t>
            </a:r>
            <a:endParaRPr lang="ru-RU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8736" y="1948543"/>
            <a:ext cx="7905750" cy="4288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54390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20143" y="424934"/>
            <a:ext cx="578031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dirty="0" err="1"/>
              <a:t>Козирьки</a:t>
            </a:r>
            <a:r>
              <a:rPr lang="uk-UA" sz="2800" dirty="0"/>
              <a:t> (навіси)</a:t>
            </a:r>
            <a:endParaRPr lang="ru-RU" sz="28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2457" y="1088571"/>
            <a:ext cx="7924800" cy="5078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18355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35710" y="490248"/>
            <a:ext cx="51650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2400" dirty="0" smtClean="0"/>
              <a:t>Заміна плитки з евакуаційного виходу</a:t>
            </a:r>
            <a:endParaRPr lang="ru-RU" sz="2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043" y="1099458"/>
            <a:ext cx="4584712" cy="5029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1099458"/>
            <a:ext cx="4718957" cy="5029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674281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6944</TotalTime>
  <Words>631</Words>
  <Application>Microsoft Office PowerPoint</Application>
  <PresentationFormat>Произвольный</PresentationFormat>
  <Paragraphs>112</Paragraphs>
  <Slides>13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ОСББ</dc:creator>
  <cp:lastModifiedBy>Manager</cp:lastModifiedBy>
  <cp:revision>34</cp:revision>
  <dcterms:created xsi:type="dcterms:W3CDTF">2020-01-15T10:33:04Z</dcterms:created>
  <dcterms:modified xsi:type="dcterms:W3CDTF">2020-01-27T07:42:01Z</dcterms:modified>
</cp:coreProperties>
</file>