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Calibri Light" panose="020F0302020204030204" pitchFamily="34" charset="0"/>
      <p:regular r:id="rId20"/>
      <p:italic r:id="rId2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8" d="100"/>
          <a:sy n="158" d="100"/>
        </p:scale>
        <p:origin x="-24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68874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015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1686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509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565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641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747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192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5652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2715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2178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172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538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162607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447565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96146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01338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516955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279607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324091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9445650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7194179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286093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51141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8996-75F9-4F38-859C-2C3A85C9FDAF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180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1143000" y="544231"/>
            <a:ext cx="6858000" cy="179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Звіт </a:t>
            </a:r>
            <a:r>
              <a:rPr lang="en" b="1" dirty="0" smtClean="0"/>
              <a:t>Правління </a:t>
            </a:r>
            <a:r>
              <a:rPr lang="uk-UA" b="1" dirty="0" smtClean="0"/>
              <a:t>2020 р.</a:t>
            </a:r>
            <a:endParaRPr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47111"/>
            <a:ext cx="9144000" cy="239247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Вересень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26778"/>
              </p:ext>
            </p:extLst>
          </p:nvPr>
        </p:nvGraphicFramePr>
        <p:xfrm>
          <a:off x="409542" y="654942"/>
          <a:ext cx="6581808" cy="3034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047"/>
                <a:gridCol w="6202761"/>
              </a:tblGrid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5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b="0" dirty="0">
                          <a:solidFill>
                            <a:schemeClr val="tx1"/>
                          </a:solidFill>
                          <a:effectLst/>
                        </a:rPr>
                        <a:t>Виконано</a:t>
                      </a:r>
                      <a:r>
                        <a:rPr lang="uk-UA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300" b="0" dirty="0">
                          <a:solidFill>
                            <a:schemeClr val="tx1"/>
                          </a:solidFill>
                          <a:effectLst/>
                        </a:rPr>
                        <a:t>оштукатурювання </a:t>
                      </a:r>
                      <a:r>
                        <a:rPr lang="uk-UA" sz="1300" b="0" dirty="0" err="1">
                          <a:solidFill>
                            <a:schemeClr val="tx1"/>
                          </a:solidFill>
                          <a:effectLst/>
                        </a:rPr>
                        <a:t>боковин</a:t>
                      </a:r>
                      <a:r>
                        <a:rPr lang="uk-UA" sz="1300" b="0" dirty="0">
                          <a:solidFill>
                            <a:schemeClr val="tx1"/>
                          </a:solidFill>
                          <a:effectLst/>
                        </a:rPr>
                        <a:t> сходів евакуаційного виходу 1-5 під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151" marR="6415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Заміна ламп освітлення пасажирських ліфтів (3, 5 під.)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Демонтована стара плитка на центральному вході</a:t>
                      </a:r>
                      <a:r>
                        <a:rPr lang="ru-RU" sz="1300">
                          <a:effectLst/>
                        </a:rPr>
                        <a:t> у </a:t>
                      </a:r>
                      <a:r>
                        <a:rPr lang="uk-UA" sz="1300">
                          <a:effectLst/>
                        </a:rPr>
                        <a:t>3-4</a:t>
                      </a:r>
                      <a:r>
                        <a:rPr lang="ru-RU" sz="1300">
                          <a:effectLst/>
                        </a:rPr>
                        <a:t>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Замінена плитка на центральному вході</a:t>
                      </a:r>
                      <a:r>
                        <a:rPr lang="ru-RU" sz="1300">
                          <a:effectLst/>
                        </a:rPr>
                        <a:t> у </a:t>
                      </a:r>
                      <a:r>
                        <a:rPr lang="uk-UA" sz="1300">
                          <a:effectLst/>
                        </a:rPr>
                        <a:t>3-4</a:t>
                      </a:r>
                      <a:r>
                        <a:rPr lang="ru-RU" sz="1300">
                          <a:effectLst/>
                        </a:rPr>
                        <a:t> під’їздах.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460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Технічне обслуговування системи опалення. (Заміна двох шарових кранів, </a:t>
                      </a:r>
                      <a:r>
                        <a:rPr lang="uk-UA" sz="1300" dirty="0" smtClean="0">
                          <a:effectLst/>
                        </a:rPr>
                        <a:t>зворотного </a:t>
                      </a:r>
                      <a:r>
                        <a:rPr lang="uk-UA" sz="1300" dirty="0">
                          <a:effectLst/>
                        </a:rPr>
                        <a:t>клапану та промивання фільтрів</a:t>
                      </a:r>
                      <a:r>
                        <a:rPr lang="uk-UA" sz="1300" dirty="0" smtClean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Ремонт ручок вхідних дверей у 1, 2 під</a:t>
                      </a:r>
                      <a:r>
                        <a:rPr lang="ru-RU" sz="1300">
                          <a:effectLst/>
                        </a:rPr>
                        <a:t>’</a:t>
                      </a:r>
                      <a:r>
                        <a:rPr lang="uk-UA" sz="1300">
                          <a:effectLst/>
                        </a:rPr>
                        <a:t>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Закуплено та змонтовано огорожу газону біля </a:t>
                      </a:r>
                      <a:r>
                        <a:rPr lang="ru-RU" sz="1300">
                          <a:effectLst/>
                        </a:rPr>
                        <a:t>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8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Закуплено та висаджено 5 сакур біля </a:t>
                      </a:r>
                      <a:r>
                        <a:rPr lang="ru-RU" sz="1300">
                          <a:effectLst/>
                        </a:rPr>
                        <a:t>5 під’їзд</a:t>
                      </a:r>
                      <a:r>
                        <a:rPr lang="uk-UA" sz="1300">
                          <a:effectLst/>
                        </a:rPr>
                        <a:t>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9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Закуплено та висаджено 20 кущів біля 1-</a:t>
                      </a:r>
                      <a:r>
                        <a:rPr lang="ru-RU" sz="1300">
                          <a:effectLst/>
                        </a:rPr>
                        <a:t>5 під’їзд</a:t>
                      </a:r>
                      <a:r>
                        <a:rPr lang="uk-UA" sz="1300">
                          <a:effectLst/>
                        </a:rPr>
                        <a:t>ів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78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10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>
                          <a:effectLst/>
                        </a:rPr>
                        <a:t>Заварювання труби гарячого водопостачання (технічний поверх 3 секція)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Замінено </a:t>
                      </a:r>
                      <a:r>
                        <a:rPr lang="uk-UA" sz="1300">
                          <a:effectLst/>
                        </a:rPr>
                        <a:t>13</a:t>
                      </a:r>
                      <a:r>
                        <a:rPr lang="ru-RU" sz="1300">
                          <a:effectLst/>
                        </a:rPr>
                        <a:t> ламп освітлення на поверхах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  <a:tr h="22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Демонтаж ланцюгів кріплення туй (20 </a:t>
                      </a:r>
                      <a:r>
                        <a:rPr lang="uk-UA" sz="1300" dirty="0" err="1">
                          <a:effectLst/>
                        </a:rPr>
                        <a:t>шт</a:t>
                      </a:r>
                      <a:r>
                        <a:rPr lang="uk-UA" sz="1300" dirty="0">
                          <a:effectLst/>
                        </a:rPr>
                        <a:t>).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301" marR="641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33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Жовтень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85491"/>
              </p:ext>
            </p:extLst>
          </p:nvPr>
        </p:nvGraphicFramePr>
        <p:xfrm>
          <a:off x="209365" y="654942"/>
          <a:ext cx="6781985" cy="2986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21"/>
                <a:gridCol w="6398364"/>
              </a:tblGrid>
              <a:tr h="531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Виконано ремонт </a:t>
                      </a:r>
                      <a:r>
                        <a:rPr lang="uk-UA" sz="1400" b="0" dirty="0" err="1">
                          <a:solidFill>
                            <a:schemeClr val="tx1"/>
                          </a:solidFill>
                          <a:effectLst/>
                        </a:rPr>
                        <a:t>тріщин</a:t>
                      </a: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</a:rPr>
                        <a:t> та частково пофарбовано стіни та стелі на всіх поверхах в 2 під’їзді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Демонтована стара плитка на центральному вході</a:t>
                      </a:r>
                      <a:r>
                        <a:rPr lang="ru-RU" sz="1200" dirty="0">
                          <a:effectLst/>
                        </a:rPr>
                        <a:t> у </a:t>
                      </a:r>
                      <a:r>
                        <a:rPr lang="uk-UA" sz="1200" dirty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під’їзд</a:t>
                      </a:r>
                      <a:r>
                        <a:rPr lang="uk-UA" sz="1200" dirty="0">
                          <a:effectLst/>
                        </a:rPr>
                        <a:t>і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Замінена плитка на центральному вході</a:t>
                      </a:r>
                      <a:r>
                        <a:rPr lang="ru-RU" sz="1200" dirty="0">
                          <a:effectLst/>
                        </a:rPr>
                        <a:t> у </a:t>
                      </a:r>
                      <a:r>
                        <a:rPr lang="uk-UA" sz="1200" dirty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під’їзд</a:t>
                      </a:r>
                      <a:r>
                        <a:rPr lang="uk-UA" sz="1200" dirty="0">
                          <a:effectLst/>
                        </a:rPr>
                        <a:t>і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74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Встановлено </a:t>
                      </a:r>
                      <a:r>
                        <a:rPr lang="uk-UA" sz="1200" dirty="0" err="1">
                          <a:effectLst/>
                        </a:rPr>
                        <a:t>доводчики</a:t>
                      </a:r>
                      <a:r>
                        <a:rPr lang="uk-UA" sz="1200" dirty="0">
                          <a:effectLst/>
                        </a:rPr>
                        <a:t> на металопластикових дверях у 1,2 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під’їздах</a:t>
                      </a:r>
                      <a:r>
                        <a:rPr lang="uk-UA" sz="1200" dirty="0">
                          <a:effectLst/>
                        </a:rPr>
                        <a:t>. (2-25 поверхи)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Проведено технічне обслуговування та підготовка ІТП до опалювального сезону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Змонтовано систему диспетчеризації у приміщенні </a:t>
                      </a:r>
                      <a:r>
                        <a:rPr lang="uk-UA" sz="1200" dirty="0" err="1">
                          <a:effectLst/>
                        </a:rPr>
                        <a:t>консьержа</a:t>
                      </a:r>
                      <a:r>
                        <a:rPr lang="uk-UA" sz="1200" dirty="0">
                          <a:effectLst/>
                        </a:rPr>
                        <a:t> 1 </a:t>
                      </a:r>
                      <a:r>
                        <a:rPr lang="ru-RU" sz="1200" dirty="0" err="1">
                          <a:effectLst/>
                        </a:rPr>
                        <a:t>під’їзд</a:t>
                      </a:r>
                      <a:r>
                        <a:rPr lang="uk-UA" sz="1200" dirty="0">
                          <a:effectLst/>
                        </a:rPr>
                        <a:t>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Встановлені </a:t>
                      </a:r>
                      <a:r>
                        <a:rPr lang="uk-UA" sz="1200" dirty="0" err="1">
                          <a:effectLst/>
                        </a:rPr>
                        <a:t>відкатні</a:t>
                      </a:r>
                      <a:r>
                        <a:rPr lang="uk-UA" sz="1200" dirty="0">
                          <a:effectLst/>
                        </a:rPr>
                        <a:t> ворота біля сміттєзбірника з боку 5 під’їзду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Встановлений шлагбаум біля сміттєзбірника з боку 1 під’їзду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26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Заміна кнопки виклику у пасажирському ліфті (3 під.)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2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Замінено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uk-UA" sz="1200" dirty="0">
                          <a:effectLst/>
                        </a:rPr>
                        <a:t>6 </a:t>
                      </a:r>
                      <a:r>
                        <a:rPr lang="ru-RU" sz="1200" dirty="0">
                          <a:effectLst/>
                        </a:rPr>
                        <a:t>ламп </a:t>
                      </a:r>
                      <a:r>
                        <a:rPr lang="ru-RU" sz="1200" dirty="0" err="1">
                          <a:effectLst/>
                        </a:rPr>
                        <a:t>освітлення</a:t>
                      </a:r>
                      <a:r>
                        <a:rPr lang="ru-RU" sz="1200" dirty="0">
                          <a:effectLst/>
                        </a:rPr>
                        <a:t> на </a:t>
                      </a:r>
                      <a:r>
                        <a:rPr lang="ru-RU" sz="1200" dirty="0" err="1">
                          <a:effectLst/>
                        </a:rPr>
                        <a:t>поверхах</a:t>
                      </a:r>
                      <a:r>
                        <a:rPr lang="ru-RU" sz="1200" dirty="0">
                          <a:effectLst/>
                        </a:rPr>
                        <a:t> у 1-</a:t>
                      </a:r>
                      <a:r>
                        <a:rPr lang="uk-UA" sz="1200" dirty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під’їздах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064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Листопад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203913"/>
              </p:ext>
            </p:extLst>
          </p:nvPr>
        </p:nvGraphicFramePr>
        <p:xfrm>
          <a:off x="337610" y="654942"/>
          <a:ext cx="6653740" cy="295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190"/>
                <a:gridCol w="6270550"/>
              </a:tblGrid>
              <a:tr h="259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971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</a:rPr>
                        <a:t>Включено систему опалення, відрегульовано опалення МЗК на оптимальну температуру.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971" marR="529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Встановлені 2 відеокамери спостереження за шлагбаумом та </a:t>
                      </a:r>
                      <a:r>
                        <a:rPr lang="uk-UA" sz="1100" dirty="0" err="1">
                          <a:effectLst/>
                        </a:rPr>
                        <a:t>відкатними</a:t>
                      </a:r>
                      <a:r>
                        <a:rPr lang="uk-UA" sz="1100" dirty="0">
                          <a:effectLst/>
                        </a:rPr>
                        <a:t> воротами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18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Регулювання вхідних  дверей в 1,2 під 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18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Ремонт ручок вхідних дверей у 1, 4 під</a:t>
                      </a:r>
                      <a:r>
                        <a:rPr lang="ru-RU" sz="1100">
                          <a:effectLst/>
                        </a:rPr>
                        <a:t>’</a:t>
                      </a:r>
                      <a:r>
                        <a:rPr lang="uk-UA" sz="1100">
                          <a:effectLst/>
                        </a:rPr>
                        <a:t>їздах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379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Висаджено навколо будинку13 катальп, 10 платанів, 3 верби, 3 липи, 3 акації шуберта, 30кущів жасмину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269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Змонтовано навіс на вході та встановлено металопластикові двері  в офісі ОСББ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379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Виконано повірку 10 лічильників води у санвузлах МЗК на 1 поверхах у 1- 5 під</a:t>
                      </a:r>
                      <a:r>
                        <a:rPr lang="ru-RU" sz="1100">
                          <a:effectLst/>
                        </a:rPr>
                        <a:t>’</a:t>
                      </a:r>
                      <a:r>
                        <a:rPr lang="uk-UA" sz="1100">
                          <a:effectLst/>
                        </a:rPr>
                        <a:t>їздах та 2 лічильників води системи поливу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379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Замовлено контейнер на 15 куб. м. та вивезено будівельне сміття з 1-2 під</a:t>
                      </a:r>
                      <a:r>
                        <a:rPr lang="ru-RU" sz="1100">
                          <a:effectLst/>
                        </a:rPr>
                        <a:t>’</a:t>
                      </a:r>
                      <a:r>
                        <a:rPr lang="uk-UA" sz="1100">
                          <a:effectLst/>
                        </a:rPr>
                        <a:t>їздів, що залишилось після встановлення металопластикових дверей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18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Прибрано 5 підвалів 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23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Замінено </a:t>
                      </a:r>
                      <a:r>
                        <a:rPr lang="uk-UA" sz="1100">
                          <a:effectLst/>
                        </a:rPr>
                        <a:t>4</a:t>
                      </a:r>
                      <a:r>
                        <a:rPr lang="ru-RU" sz="1100">
                          <a:effectLst/>
                        </a:rPr>
                        <a:t> ламп</a:t>
                      </a:r>
                      <a:r>
                        <a:rPr lang="uk-UA" sz="1100">
                          <a:effectLst/>
                        </a:rPr>
                        <a:t>и</a:t>
                      </a:r>
                      <a:r>
                        <a:rPr lang="ru-RU" sz="1100">
                          <a:effectLst/>
                        </a:rPr>
                        <a:t> освітлення на поверхах у 1-</a:t>
                      </a:r>
                      <a:r>
                        <a:rPr lang="uk-UA" sz="1100">
                          <a:effectLst/>
                        </a:rPr>
                        <a:t>4</a:t>
                      </a:r>
                      <a:r>
                        <a:rPr lang="ru-RU" sz="1100">
                          <a:effectLst/>
                        </a:rPr>
                        <a:t> під’їздах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  <a:tr h="18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11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Закуплено та </a:t>
                      </a:r>
                      <a:r>
                        <a:rPr lang="uk-UA" sz="1100" dirty="0" err="1">
                          <a:effectLst/>
                        </a:rPr>
                        <a:t>розподілено</a:t>
                      </a:r>
                      <a:r>
                        <a:rPr lang="uk-UA" sz="1100" dirty="0">
                          <a:effectLst/>
                        </a:rPr>
                        <a:t> 500 </a:t>
                      </a:r>
                      <a:r>
                        <a:rPr lang="uk-UA" sz="1100" dirty="0" err="1">
                          <a:effectLst/>
                        </a:rPr>
                        <a:t>брелоків</a:t>
                      </a:r>
                      <a:r>
                        <a:rPr lang="uk-UA" sz="1100" dirty="0">
                          <a:effectLst/>
                        </a:rPr>
                        <a:t> для доступу до шлагбауму та воріт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0709" marR="529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033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Грудень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5397"/>
              </p:ext>
            </p:extLst>
          </p:nvPr>
        </p:nvGraphicFramePr>
        <p:xfrm>
          <a:off x="353328" y="654942"/>
          <a:ext cx="6638022" cy="3161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285"/>
                <a:gridCol w="6255737"/>
              </a:tblGrid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09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Виконано ремонт </a:t>
                      </a:r>
                      <a:r>
                        <a:rPr lang="uk-UA" sz="900" b="0" dirty="0" err="1">
                          <a:solidFill>
                            <a:schemeClr val="tx1"/>
                          </a:solidFill>
                          <a:effectLst/>
                        </a:rPr>
                        <a:t>тріщин</a:t>
                      </a:r>
                      <a:r>
                        <a:rPr lang="uk-UA" sz="900" b="0" dirty="0">
                          <a:solidFill>
                            <a:schemeClr val="tx1"/>
                          </a:solidFill>
                          <a:effectLst/>
                        </a:rPr>
                        <a:t> та пофарбовано стіни на 8-13 на поверхах в 1 під’їзді</a:t>
                      </a:r>
                      <a:endParaRPr lang="ru-RU" sz="7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09" marR="4510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Зроблено та пофарбовано відкоси на металопластикових дверях (1-2 під.)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Виготовлення і монтаж дверних відкосів у офісі правління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Монтаж та налаштування </a:t>
                      </a:r>
                      <a:r>
                        <a:rPr lang="uk-UA" sz="1000" dirty="0" err="1">
                          <a:effectLst/>
                        </a:rPr>
                        <a:t>відкатних</a:t>
                      </a:r>
                      <a:r>
                        <a:rPr lang="uk-UA" sz="1000" dirty="0">
                          <a:effectLst/>
                        </a:rPr>
                        <a:t> воріт та шлагбауму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(заварювання) стільця у консьєржа (4 під.)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Закуплено і встановлено біля шлагбауму обмежувальних 10 стовпчиків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3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7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</a:t>
                      </a:r>
                      <a:r>
                        <a:rPr lang="uk-UA" sz="1000" dirty="0" err="1">
                          <a:effectLst/>
                        </a:rPr>
                        <a:t>відкатних</a:t>
                      </a:r>
                      <a:r>
                        <a:rPr lang="uk-UA" sz="1000" dirty="0">
                          <a:effectLst/>
                        </a:rPr>
                        <a:t> воріт після пошкодження, </a:t>
                      </a:r>
                      <a:r>
                        <a:rPr lang="uk-UA" sz="1000" dirty="0" err="1">
                          <a:effectLst/>
                        </a:rPr>
                        <a:t>поклейка</a:t>
                      </a:r>
                      <a:r>
                        <a:rPr lang="uk-UA" sz="1000" dirty="0">
                          <a:effectLst/>
                        </a:rPr>
                        <a:t> на них </a:t>
                      </a:r>
                      <a:r>
                        <a:rPr lang="uk-UA" sz="1000" dirty="0" err="1">
                          <a:effectLst/>
                        </a:rPr>
                        <a:t>світловідбивних</a:t>
                      </a:r>
                      <a:r>
                        <a:rPr lang="uk-UA" sz="1000" dirty="0">
                          <a:effectLst/>
                        </a:rPr>
                        <a:t> стрічок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8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Підключення новорічних гірлянд (1-5 під.)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9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Поточний ремонт пасажирських ліфтів (1-5 під.)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95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10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ручок вхідних дверей у 3, 5 під</a:t>
                      </a:r>
                      <a:r>
                        <a:rPr lang="ru-RU" sz="1000" dirty="0">
                          <a:effectLst/>
                        </a:rPr>
                        <a:t>’</a:t>
                      </a:r>
                      <a:r>
                        <a:rPr lang="uk-UA" sz="1000" dirty="0" err="1">
                          <a:effectLst/>
                        </a:rPr>
                        <a:t>їздах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Замінено </a:t>
                      </a:r>
                      <a:r>
                        <a:rPr lang="uk-UA" sz="1000">
                          <a:effectLst/>
                        </a:rPr>
                        <a:t>6</a:t>
                      </a:r>
                      <a:r>
                        <a:rPr lang="ru-RU" sz="1000">
                          <a:effectLst/>
                        </a:rPr>
                        <a:t> ламп освітлення на поверхах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12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Підготовка до роботи снігоприбиральної машини та прибирання снігу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13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Змащування гойдалок на дитячих майданчиках графітною змазкою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14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Монтаж 2 лічильників води на полив після повірки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15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Повірка будинкових лічильників води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16 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effectLst/>
                        </a:rPr>
                        <a:t>Перевстановлення</a:t>
                      </a:r>
                      <a:r>
                        <a:rPr lang="uk-UA" sz="1000" dirty="0">
                          <a:effectLst/>
                        </a:rPr>
                        <a:t> 13 дверей  </a:t>
                      </a:r>
                      <a:r>
                        <a:rPr lang="uk-UA" sz="1000" dirty="0" err="1">
                          <a:effectLst/>
                        </a:rPr>
                        <a:t>мзк</a:t>
                      </a:r>
                      <a:r>
                        <a:rPr lang="uk-UA" sz="1000" dirty="0">
                          <a:effectLst/>
                        </a:rPr>
                        <a:t> програма 70/30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17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Регулювання дверей в </a:t>
                      </a:r>
                      <a:r>
                        <a:rPr lang="uk-UA" sz="1000" dirty="0" err="1">
                          <a:effectLst/>
                        </a:rPr>
                        <a:t>мзк</a:t>
                      </a:r>
                      <a:r>
                        <a:rPr lang="uk-UA" sz="1000" dirty="0">
                          <a:effectLst/>
                        </a:rPr>
                        <a:t> 50шт програма 70/30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18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Регулювання </a:t>
                      </a:r>
                      <a:r>
                        <a:rPr lang="uk-UA" sz="1000" dirty="0" err="1">
                          <a:effectLst/>
                        </a:rPr>
                        <a:t>доводжувачів</a:t>
                      </a:r>
                      <a:r>
                        <a:rPr lang="uk-UA" sz="1000" dirty="0">
                          <a:effectLst/>
                        </a:rPr>
                        <a:t> в </a:t>
                      </a:r>
                      <a:r>
                        <a:rPr lang="uk-UA" sz="1000" dirty="0" err="1">
                          <a:effectLst/>
                        </a:rPr>
                        <a:t>мзк</a:t>
                      </a:r>
                      <a:r>
                        <a:rPr lang="uk-UA" sz="1000" dirty="0">
                          <a:effectLst/>
                        </a:rPr>
                        <a:t> 46шт програма 70/30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  <a:tr h="161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effectLst/>
                        </a:rPr>
                        <a:t>Встановення</a:t>
                      </a:r>
                      <a:r>
                        <a:rPr lang="uk-UA" sz="1000" dirty="0">
                          <a:effectLst/>
                        </a:rPr>
                        <a:t> 4 </a:t>
                      </a:r>
                      <a:r>
                        <a:rPr lang="uk-UA" sz="1000" dirty="0" err="1">
                          <a:effectLst/>
                        </a:rPr>
                        <a:t>доводжувачів</a:t>
                      </a:r>
                      <a:r>
                        <a:rPr lang="uk-UA" sz="1000" dirty="0">
                          <a:effectLst/>
                        </a:rPr>
                        <a:t> на дверях в </a:t>
                      </a:r>
                      <a:r>
                        <a:rPr lang="uk-UA" sz="1000" dirty="0" err="1">
                          <a:effectLst/>
                        </a:rPr>
                        <a:t>мзк</a:t>
                      </a:r>
                      <a:r>
                        <a:rPr lang="uk-UA" sz="1000" dirty="0">
                          <a:effectLst/>
                        </a:rPr>
                        <a:t> програма 70/30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667" marR="451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48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Січень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78581"/>
              </p:ext>
            </p:extLst>
          </p:nvPr>
        </p:nvGraphicFramePr>
        <p:xfrm>
          <a:off x="328219" y="654942"/>
          <a:ext cx="6493686" cy="2859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973"/>
                <a:gridCol w="6119713"/>
              </a:tblGrid>
              <a:tr h="259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199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0" dirty="0">
                          <a:solidFill>
                            <a:schemeClr val="tx1"/>
                          </a:solidFill>
                          <a:effectLst/>
                        </a:rPr>
                        <a:t>Ремонт підлоги (заливка цементно-</a:t>
                      </a:r>
                      <a:r>
                        <a:rPr lang="uk-UA" sz="1000" b="0" dirty="0" err="1">
                          <a:solidFill>
                            <a:schemeClr val="tx1"/>
                          </a:solidFill>
                          <a:effectLst/>
                        </a:rPr>
                        <a:t>пісчаною</a:t>
                      </a:r>
                      <a:r>
                        <a:rPr lang="uk-UA" sz="1000" b="0" dirty="0">
                          <a:solidFill>
                            <a:schemeClr val="tx1"/>
                          </a:solidFill>
                          <a:effectLst/>
                        </a:rPr>
                        <a:t> сумішшю) на 18-20 поверхах 3 під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’</a:t>
                      </a:r>
                      <a:r>
                        <a:rPr lang="uk-UA" sz="1000" b="0" dirty="0">
                          <a:solidFill>
                            <a:schemeClr val="tx1"/>
                          </a:solidFill>
                          <a:effectLst/>
                        </a:rPr>
                        <a:t>їзду</a:t>
                      </a:r>
                      <a:endParaRPr lang="ru-RU" sz="7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1992" marR="4199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1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Демонтаж несправного лічильника у ІТП №1, монтаж вставки (згону)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Демонтаж </a:t>
                      </a:r>
                      <a:r>
                        <a:rPr lang="uk-UA" sz="1000" dirty="0" err="1">
                          <a:effectLst/>
                        </a:rPr>
                        <a:t>фотозавіси</a:t>
                      </a:r>
                      <a:r>
                        <a:rPr lang="uk-UA" sz="1000" dirty="0">
                          <a:effectLst/>
                        </a:rPr>
                        <a:t> у вантажному ліфті 2 під</a:t>
                      </a:r>
                      <a:r>
                        <a:rPr lang="ru-RU" sz="1000" dirty="0">
                          <a:effectLst/>
                        </a:rPr>
                        <a:t>’</a:t>
                      </a:r>
                      <a:r>
                        <a:rPr lang="uk-UA" sz="1000" dirty="0">
                          <a:effectLst/>
                        </a:rPr>
                        <a:t>їзду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ручки дверей у електрощитовій 5 під</a:t>
                      </a:r>
                      <a:r>
                        <a:rPr lang="ru-RU" sz="1000" dirty="0">
                          <a:effectLst/>
                        </a:rPr>
                        <a:t>’</a:t>
                      </a:r>
                      <a:r>
                        <a:rPr lang="uk-UA" sz="1000" dirty="0">
                          <a:effectLst/>
                        </a:rPr>
                        <a:t>їзду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Демонтаж гірлянд на центральному вході 1-5 під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замка у санвузлі 3 під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Поточний ремонт пасажирських ліфтів (1, 2, 3 під.)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253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Перевірка, технічне обслуговування та підкачка компресором  всіх гідроакумуляторів у ІТП №1, 2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258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9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Завершено фарбування відкосів на встановлених в 3, 4 під</a:t>
                      </a:r>
                      <a:r>
                        <a:rPr lang="ru-RU" sz="1000" dirty="0">
                          <a:effectLst/>
                        </a:rPr>
                        <a:t>’</a:t>
                      </a:r>
                      <a:r>
                        <a:rPr lang="uk-UA" sz="1000" dirty="0" err="1">
                          <a:effectLst/>
                        </a:rPr>
                        <a:t>їздах</a:t>
                      </a:r>
                      <a:r>
                        <a:rPr lang="uk-UA" sz="1000" dirty="0">
                          <a:effectLst/>
                        </a:rPr>
                        <a:t> металопластикових дверях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Ремонт підлоги у пасажирському ліфті 3 під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251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Встановлення датчиків руху на лампи освітлення 2-25 поверхів 1 під</a:t>
                      </a:r>
                      <a:r>
                        <a:rPr lang="ru-RU" sz="1000" dirty="0">
                          <a:effectLst/>
                        </a:rPr>
                        <a:t>’</a:t>
                      </a:r>
                      <a:r>
                        <a:rPr lang="uk-UA" sz="1000" dirty="0">
                          <a:effectLst/>
                        </a:rPr>
                        <a:t>їзду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endParaRPr lang="ru-RU" sz="7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Поточний ремонт ручок дверей запасного виходу (2,3 під)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  <a:tr h="19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effectLst/>
                        </a:rPr>
                        <a:t>13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Відправлено 102 листи-повідомлення про Загальні збори</a:t>
                      </a:r>
                      <a:endParaRPr lang="ru-RU" sz="7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2272" marR="419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28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Лютий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05979"/>
              </p:ext>
            </p:extLst>
          </p:nvPr>
        </p:nvGraphicFramePr>
        <p:xfrm>
          <a:off x="275415" y="839506"/>
          <a:ext cx="6571615" cy="2511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460"/>
                <a:gridCol w="6193155"/>
              </a:tblGrid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</a:rPr>
                        <a:t>Підготовка та проведення загальних зборів </a:t>
                      </a:r>
                      <a:r>
                        <a:rPr lang="uk-UA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ОСББ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Ремонт замка у санвузлі 2 під.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Поточний ремонт пасажирських ліфтів (1, 2, 3 під</a:t>
                      </a:r>
                      <a:r>
                        <a:rPr lang="uk-UA" sz="1600" dirty="0" smtClean="0">
                          <a:effectLst/>
                        </a:rPr>
                        <a:t>.)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Ремонт (заварювання) стояка ХВП у 3 під. 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Ремонт освітлення у пасажирському ліфті 4 під.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Ремонт вікна у підвальному приміщенні 3 під.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7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Заміна кнопок виклику у ліфтах (1, 2, 5 під</a:t>
                      </a:r>
                      <a:r>
                        <a:rPr lang="uk-UA" sz="1600" dirty="0" smtClean="0">
                          <a:effectLst/>
                        </a:rPr>
                        <a:t>.)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  <a:tr h="3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ru-RU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Поточний ремонт ручок дверей запасного виходу (1, 4 </a:t>
                      </a:r>
                      <a:r>
                        <a:rPr lang="uk-UA" sz="1600" dirty="0" smtClean="0">
                          <a:effectLst/>
                        </a:rPr>
                        <a:t>під.)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2705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7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Березень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585761"/>
              </p:ext>
            </p:extLst>
          </p:nvPr>
        </p:nvGraphicFramePr>
        <p:xfrm>
          <a:off x="377308" y="654942"/>
          <a:ext cx="6614041" cy="2865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903"/>
                <a:gridCol w="6233138"/>
              </a:tblGrid>
              <a:tr h="259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6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32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0" dirty="0">
                          <a:solidFill>
                            <a:schemeClr val="tx1"/>
                          </a:solidFill>
                          <a:effectLst/>
                        </a:rPr>
                        <a:t>Завершено ремонт стін у ліфтових холах на 20-25 поверхах 2 під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’</a:t>
                      </a:r>
                      <a:r>
                        <a:rPr lang="uk-UA" sz="1000" b="0" dirty="0">
                          <a:solidFill>
                            <a:schemeClr val="tx1"/>
                          </a:solidFill>
                          <a:effectLst/>
                        </a:rPr>
                        <a:t>їзду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326" marR="373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6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Проведена обробка дезинфікуючим розчином всіх поверхів будинку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377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Закуплено та проведено замінену 3 несправних фотозавіс у вантажному ліфті 5 під</a:t>
                      </a:r>
                      <a:r>
                        <a:rPr lang="ru-RU" sz="1000">
                          <a:effectLst/>
                        </a:rPr>
                        <a:t>’</a:t>
                      </a:r>
                      <a:r>
                        <a:rPr lang="uk-UA" sz="1000">
                          <a:effectLst/>
                        </a:rPr>
                        <a:t>їзду, пасажирських ліфтах 3, 4 під.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Ремонт ручок дверей у електрощитовій 5 під</a:t>
                      </a:r>
                      <a:r>
                        <a:rPr lang="ru-RU" sz="1000">
                          <a:effectLst/>
                        </a:rPr>
                        <a:t>’</a:t>
                      </a:r>
                      <a:r>
                        <a:rPr lang="uk-UA" sz="1000">
                          <a:effectLst/>
                        </a:rPr>
                        <a:t>їзду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230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Заварювання пошкодженої решітки на технічний поверх 4 під</a:t>
                      </a:r>
                      <a:r>
                        <a:rPr lang="ru-RU" sz="1000">
                          <a:effectLst/>
                        </a:rPr>
                        <a:t>.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Ремонт замка у санвузлі 2 під.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Заміна замка на у дверях на сходові клітини 5 під.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238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Перевірка, технічне обслуговування та підкачка компресором  гідроакумуляторів у ІТП №1, 2. 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9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Ремонт підлоги у пасажирському ліфті 4 під.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Завезено п</a:t>
                      </a:r>
                      <a:r>
                        <a:rPr lang="uk-UA" sz="1000">
                          <a:effectLst/>
                        </a:rPr>
                        <a:t>і</a:t>
                      </a:r>
                      <a:r>
                        <a:rPr lang="ru-RU" sz="1000">
                          <a:effectLst/>
                        </a:rPr>
                        <a:t>сок на дитячий майданчик 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Завезено грунт для клумби біля 5 під’їзду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Розконсервовано дерева після зими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  <a:tr h="18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13</a:t>
                      </a:r>
                      <a:endParaRPr lang="ru-RU" sz="6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Розконсервовано </a:t>
                      </a:r>
                      <a:r>
                        <a:rPr lang="uk-UA" sz="1000" dirty="0" err="1">
                          <a:effectLst/>
                        </a:rPr>
                        <a:t>троянди</a:t>
                      </a:r>
                      <a:r>
                        <a:rPr lang="uk-UA" sz="1000" dirty="0">
                          <a:effectLst/>
                        </a:rPr>
                        <a:t> після зими</a:t>
                      </a:r>
                      <a:endParaRPr lang="ru-RU" sz="6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686" marR="373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98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Квітень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09649"/>
              </p:ext>
            </p:extLst>
          </p:nvPr>
        </p:nvGraphicFramePr>
        <p:xfrm>
          <a:off x="396152" y="654942"/>
          <a:ext cx="6595198" cy="3210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819"/>
                <a:gridCol w="6215379"/>
              </a:tblGrid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865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Ремонт підлоги у пасажирському ліфті 2 під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’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їзду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865" marR="4986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Поточний ремонт пасажирських ліфтів (1-5 під.)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замка у санвузлі 2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їзду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272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Технічне обслуговування обладнання ІТП №1,2 після завершення опалювального сезону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ламп освітлення у пасажирських ліфтах 1, 3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їздів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ручок вхідних дверей у 1,3,5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їздах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4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Завезено 50 металопластикових дверей для монтажу у  1, 2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їздах згідно з програмою 70\30 по енергоефективності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4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Завезено чорнозем та пісок (2 вантажівки). Підсипано чорнозем на газони біля будинку та пісок на дитячі майданчики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4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Закуплена фарба та вироби з деревини для ремонту і фарбування конструкцій на дитячих майданчиках.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4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Відремонтовано гірку та проведені роботи по підготовці до фарбування конструкцій на дитячому майданчику №1.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  <a:tr h="203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RU" sz="8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Здійснено покіс трави та підстригання газонів</a:t>
                      </a:r>
                      <a:endParaRPr lang="ru-RU" sz="8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8323" marR="498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98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Травень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8894"/>
              </p:ext>
            </p:extLst>
          </p:nvPr>
        </p:nvGraphicFramePr>
        <p:xfrm>
          <a:off x="394999" y="654942"/>
          <a:ext cx="6596351" cy="3228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884"/>
                <a:gridCol w="6216467"/>
              </a:tblGrid>
              <a:tr h="428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Виконано ремонт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тріщин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 в  ліфтових холах та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мзк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, пофарбовано стіни та стелі з 25 по 2 поверхи  в 3 під’їзді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Поточний ремонт пасажирських ліфтів (1-5 під.)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замка у санвузлі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Проведено технічний огляд та заміри опору ізоляції у всіх ліфтах будинку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Відремонтовано бордюр біля 4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Здійснено ремонт тріщин асфальту по території будинку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ламп освітлення у пасажирських ліфтах 3,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їздів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ручок вхідних дверей у 4,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Замінено фотозавісу у пасажирському ліфті 2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26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Замінено фотозавісу у пасажирському ліфті 5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стояка холодної води у 2 під’їзді, 12 поверх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Відремонтовано лавочку у дворі біля 3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Замінено 14 ламп освітлення на поверхах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Здійснено покіс та полив газонів 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72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Червень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223674"/>
              </p:ext>
            </p:extLst>
          </p:nvPr>
        </p:nvGraphicFramePr>
        <p:xfrm>
          <a:off x="340858" y="654942"/>
          <a:ext cx="6650492" cy="3210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002"/>
                <a:gridCol w="6267490"/>
              </a:tblGrid>
              <a:tr h="428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Виконано ремонт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тріщин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 в  ліфтових холах та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мзк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, пофарбовано стіни та стелі з 25 по 2 поверхи  в 3 під’їзді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Поточний ремонт пасажирських ліфтів (1-5 під.)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замка у санвузлі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Проведено технічний огляд та заміри опору ізоляції у всіх ліфтах будинку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Відремонтовано бордюр біля 4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Здійснено ремонт тріщин асфальту по території будинку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ламп освітлення у пасажирських ліфтах 3,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їздів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ручок вхідних дверей у 4,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Замінено фотозавісу у пасажирському ліфті 2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08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Замінено фотозавісу у пасажирському ліфті 5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стояка холодної води у 2 під’їзді, 12 поверх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Відремонтовано лавочку у дворі біля 3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Замінено 14 ламп освітлення на поверхах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Здійснено покіс та полив газонів 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49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Липень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50854"/>
              </p:ext>
            </p:extLst>
          </p:nvPr>
        </p:nvGraphicFramePr>
        <p:xfrm>
          <a:off x="192075" y="600801"/>
          <a:ext cx="6799275" cy="3323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838"/>
                <a:gridCol w="6506437"/>
              </a:tblGrid>
              <a:tr h="402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04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Виконано ремонт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тріщин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 в  ліфтових холах та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</a:rPr>
                        <a:t>мзк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, пофарбовано стіни та стелі з 25 по 2 поверх  в 2 під’їзді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4042" marR="3404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Поточний ремонт пасажирських ліфтів (1-5 під.), заміна 4 ламп освітлення та 2 кнопок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Виготовлено та встановлено двері та решітки на підвальні приямки з двору у 5,4 та 2 під’їздах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Змонтовано три «лежачі поліцейські» у дворі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Пофарбовано лавочки  навколо будинку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Ремонт ручок вхідних дверей у 3, 5 під</a:t>
                      </a:r>
                      <a:r>
                        <a:rPr lang="ru-RU" sz="1200" dirty="0">
                          <a:effectLst/>
                        </a:rPr>
                        <a:t>’</a:t>
                      </a:r>
                      <a:r>
                        <a:rPr lang="uk-UA" sz="1200" dirty="0" err="1">
                          <a:effectLst/>
                        </a:rPr>
                        <a:t>їздах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Замінено 8 ламп освітлення на поверхах у 1-5 під’їздах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19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Замінено замок у </a:t>
                      </a:r>
                      <a:r>
                        <a:rPr lang="uk-UA" sz="1200" dirty="0" err="1">
                          <a:effectLst/>
                        </a:rPr>
                        <a:t>теплоніші</a:t>
                      </a:r>
                      <a:r>
                        <a:rPr lang="uk-UA" sz="1200" dirty="0">
                          <a:effectLst/>
                        </a:rPr>
                        <a:t> 24 поверх, 2 під’їзд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Закуплено матеріали для ремонту </a:t>
                      </a:r>
                      <a:r>
                        <a:rPr lang="uk-UA" sz="1200" dirty="0" err="1">
                          <a:effectLst/>
                        </a:rPr>
                        <a:t>боковин</a:t>
                      </a:r>
                      <a:r>
                        <a:rPr lang="uk-UA" sz="1200" dirty="0">
                          <a:effectLst/>
                        </a:rPr>
                        <a:t> сходів запасних виходів 1-5 під’їздів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Встановлено обмежувачі на двері запасних виходів 1-5 під’їздів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</a:rPr>
                        <a:t>Подано до суду на найбільшого боржника 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Виконано промивання</a:t>
                      </a:r>
                      <a:r>
                        <a:rPr lang="ru-RU" sz="1200" dirty="0">
                          <a:effectLst/>
                        </a:rPr>
                        <a:t> 3-х</a:t>
                      </a:r>
                      <a:r>
                        <a:rPr lang="uk-UA" sz="1200" dirty="0">
                          <a:effectLst/>
                        </a:rPr>
                        <a:t> теплообмінників у ІТП №2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Виконано покіс трави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Протравлено бур’ян по території та під пандусами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  <a:tr h="218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15</a:t>
                      </a:r>
                      <a:endParaRPr lang="ru-RU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Відремонтовано пісочницю навпроти 4,5 під’їзду</a:t>
                      </a: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6162" marR="3404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51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180114"/>
            <a:ext cx="9144000" cy="9594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350" y="248956"/>
            <a:ext cx="2019300" cy="590550"/>
          </a:xfrm>
          <a:prstGeom prst="rect">
            <a:avLst/>
          </a:prstGeom>
        </p:spPr>
      </p:pic>
      <p:sp>
        <p:nvSpPr>
          <p:cNvPr id="5" name="Google Shape;91;p14"/>
          <p:cNvSpPr txBox="1">
            <a:spLocks/>
          </p:cNvSpPr>
          <p:nvPr/>
        </p:nvSpPr>
        <p:spPr>
          <a:xfrm>
            <a:off x="275415" y="47142"/>
            <a:ext cx="8520600" cy="607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uk-UA" sz="4000" dirty="0" smtClean="0"/>
              <a:t>Серпень</a:t>
            </a:r>
            <a:endParaRPr lang="uk-UA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34635"/>
              </p:ext>
            </p:extLst>
          </p:nvPr>
        </p:nvGraphicFramePr>
        <p:xfrm>
          <a:off x="275415" y="654942"/>
          <a:ext cx="6715935" cy="3262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771"/>
                <a:gridCol w="6329164"/>
              </a:tblGrid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</a:rPr>
                        <a:t>Зроблені відкоси на металопластикових дверях у МЗК 1 під’їзду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9934" marR="5993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Проведена заміна плитки на центральному вході у 1-2 під’їздах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Заміна розбитого дзеркала у пасажирському ліфті 3 під’їзду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Закуплено шланги та розсіювачі для поливу газонів у 1-4</a:t>
                      </a:r>
                      <a:r>
                        <a:rPr lang="uk-UA" sz="1000">
                          <a:effectLst/>
                        </a:rPr>
                        <a:t> </a:t>
                      </a:r>
                      <a:r>
                        <a:rPr lang="uk-UA" sz="1200">
                          <a:effectLst/>
                        </a:rPr>
                        <a:t>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Закуплено матеріали для заміни плитки на центральному вході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Закуплено матеріали для монтажу огорожі на газоні біля 5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ручок вхідних дверей у 3, 5 під</a:t>
                      </a:r>
                      <a:r>
                        <a:rPr lang="ru-RU" sz="1200">
                          <a:effectLst/>
                        </a:rPr>
                        <a:t>’</a:t>
                      </a:r>
                      <a:r>
                        <a:rPr lang="uk-UA" sz="1200">
                          <a:effectLst/>
                        </a:rPr>
                        <a:t>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замків у кімнатах консьєржів у 1, 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Заміна лам освітлення у вантажному ліфті 5 під’їзду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60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10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Ремонт блискавкозахисту біля 2, 5 під’їздів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Замінено </a:t>
                      </a:r>
                      <a:r>
                        <a:rPr lang="uk-UA" sz="1200">
                          <a:effectLst/>
                        </a:rPr>
                        <a:t>5</a:t>
                      </a:r>
                      <a:r>
                        <a:rPr lang="ru-RU" sz="1200">
                          <a:effectLst/>
                        </a:rPr>
                        <a:t> ламп освітлення на поверхах у 1-5 під’їздах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428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Проведена перевірка пожежних гідрантів будинку представниками МНС у Дарницькому р-ні. Обладнання справне, тиск в нормі.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13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</a:rPr>
                        <a:t>Здійснено покіс газонів 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  <a:tr h="214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14</a:t>
                      </a:r>
                      <a:endParaRPr lang="ru-RU" sz="1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Повернено</a:t>
                      </a:r>
                      <a:r>
                        <a:rPr lang="uk-UA" sz="1200" dirty="0">
                          <a:effectLst/>
                        </a:rPr>
                        <a:t> судовий збір в розмірі 1921,00грн.</a:t>
                      </a:r>
                      <a:endParaRPr lang="ru-RU" sz="1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061" marR="599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140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1682</Words>
  <Application>Microsoft Office PowerPoint</Application>
  <PresentationFormat>Экран (16:9)</PresentationFormat>
  <Paragraphs>321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Звіт Правління 2020 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Правління 2020 р.</dc:title>
  <dc:creator>Manager</dc:creator>
  <cp:lastModifiedBy>Manager</cp:lastModifiedBy>
  <cp:revision>11</cp:revision>
  <dcterms:modified xsi:type="dcterms:W3CDTF">2021-01-29T10:16:24Z</dcterms:modified>
</cp:coreProperties>
</file>