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F5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>
        <p:scale>
          <a:sx n="101" d="100"/>
          <a:sy n="101" d="100"/>
        </p:scale>
        <p:origin x="-102" y="-72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68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9DDB4D9-D1BD-6DCF-1831-3D2B94727820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xmlns="" val="hdr"/>
              </p:ext>
            </p:extLst>
          </p:nvPr>
        </p:nvSpPr>
        <p:spPr>
          <a:xfrm>
            <a:off x="13077825" y="63500"/>
            <a:ext cx="1517650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uk-UA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Конфіденційно/Confidential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  <p:txBody>
          <a:bodyPr/>
          <a:lstStyle/>
          <a:p>
            <a:endParaRPr lang="uk-UA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uk-UA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747" y="2621161"/>
            <a:ext cx="4964787" cy="2987159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6216610" y="1191458"/>
            <a:ext cx="7683579" cy="359902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7085"/>
              </a:lnSpc>
              <a:buNone/>
            </a:pPr>
            <a:r>
              <a:rPr lang="en-US" sz="5668" b="1" dirty="0">
                <a:solidFill>
                  <a:srgbClr val="333F70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Сонячна електростанція: інвестиції в майбутнє</a:t>
            </a:r>
            <a:endParaRPr lang="en-US" sz="5668" dirty="0"/>
          </a:p>
        </p:txBody>
      </p:sp>
      <p:sp>
        <p:nvSpPr>
          <p:cNvPr id="7" name="Text 3"/>
          <p:cNvSpPr/>
          <p:nvPr/>
        </p:nvSpPr>
        <p:spPr>
          <a:xfrm>
            <a:off x="6216610" y="5103376"/>
            <a:ext cx="7683579" cy="133492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29"/>
              </a:lnSpc>
              <a:buNone/>
            </a:pPr>
            <a:r>
              <a:rPr lang="en-US" sz="1643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Сонячна електростанція (СЕС) - це інноваційне рішення для ОСББ, яке дозволяє не тільки зекономити на комунальних платежах, але й зробити внесок в екологічне майбутнє. Встановлення СЕС - це інвестиція в енергонезалежність та комфорт, яка окупиться вже за кілька років.</a:t>
            </a:r>
            <a:endParaRPr lang="en-US" sz="1643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  <p:txBody>
          <a:bodyPr/>
          <a:lstStyle/>
          <a:p>
            <a:endParaRPr lang="uk-UA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uk-UA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434" y="2442329"/>
            <a:ext cx="5017413" cy="3344942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6143030" y="965716"/>
            <a:ext cx="4690943" cy="58638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4617"/>
              </a:lnSpc>
              <a:buNone/>
            </a:pPr>
            <a:r>
              <a:rPr lang="en-US" sz="3694" b="1" dirty="0">
                <a:solidFill>
                  <a:srgbClr val="333F70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Переваги СЕС</a:t>
            </a:r>
            <a:endParaRPr lang="en-US" sz="3694" dirty="0"/>
          </a:p>
        </p:txBody>
      </p:sp>
      <p:sp>
        <p:nvSpPr>
          <p:cNvPr id="7" name="Shape 3"/>
          <p:cNvSpPr/>
          <p:nvPr/>
        </p:nvSpPr>
        <p:spPr>
          <a:xfrm>
            <a:off x="6143030" y="2044422"/>
            <a:ext cx="422077" cy="422077"/>
          </a:xfrm>
          <a:prstGeom prst="roundRect">
            <a:avLst>
              <a:gd name="adj" fmla="val 18672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  <p:txBody>
          <a:bodyPr/>
          <a:lstStyle/>
          <a:p>
            <a:endParaRPr lang="uk-UA"/>
          </a:p>
        </p:txBody>
      </p:sp>
      <p:sp>
        <p:nvSpPr>
          <p:cNvPr id="8" name="Text 4"/>
          <p:cNvSpPr/>
          <p:nvPr/>
        </p:nvSpPr>
        <p:spPr>
          <a:xfrm>
            <a:off x="6280904" y="2114669"/>
            <a:ext cx="146328" cy="28146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216"/>
              </a:lnSpc>
              <a:buNone/>
            </a:pPr>
            <a:r>
              <a:rPr lang="en-US" sz="2216" b="1" dirty="0">
                <a:solidFill>
                  <a:srgbClr val="333F70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1</a:t>
            </a:r>
            <a:endParaRPr lang="en-US" sz="2216" dirty="0"/>
          </a:p>
        </p:txBody>
      </p:sp>
      <p:sp>
        <p:nvSpPr>
          <p:cNvPr id="9" name="Text 5"/>
          <p:cNvSpPr/>
          <p:nvPr/>
        </p:nvSpPr>
        <p:spPr>
          <a:xfrm>
            <a:off x="6752630" y="2044422"/>
            <a:ext cx="2486501" cy="29313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309"/>
              </a:lnSpc>
              <a:buNone/>
            </a:pPr>
            <a:r>
              <a:rPr lang="en-US" sz="1847" b="1" dirty="0">
                <a:solidFill>
                  <a:srgbClr val="333F70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Економія коштів</a:t>
            </a:r>
            <a:endParaRPr lang="en-US" sz="1847" dirty="0"/>
          </a:p>
        </p:txBody>
      </p:sp>
      <p:sp>
        <p:nvSpPr>
          <p:cNvPr id="10" name="Text 6"/>
          <p:cNvSpPr/>
          <p:nvPr/>
        </p:nvSpPr>
        <p:spPr>
          <a:xfrm>
            <a:off x="6752630" y="2450068"/>
            <a:ext cx="7221141" cy="60031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364"/>
              </a:lnSpc>
              <a:buNone/>
            </a:pPr>
            <a:r>
              <a:rPr lang="en-US" sz="1477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Програми "Гріндім" та "70/30" дозволяють компенсувати до 70% вартості СЕС, що значно зменшує фінансове навантаження на ОСББ.</a:t>
            </a:r>
            <a:endParaRPr lang="en-US" sz="1477" dirty="0"/>
          </a:p>
        </p:txBody>
      </p:sp>
      <p:sp>
        <p:nvSpPr>
          <p:cNvPr id="11" name="Shape 7"/>
          <p:cNvSpPr/>
          <p:nvPr/>
        </p:nvSpPr>
        <p:spPr>
          <a:xfrm>
            <a:off x="6143030" y="3448883"/>
            <a:ext cx="422077" cy="422077"/>
          </a:xfrm>
          <a:prstGeom prst="roundRect">
            <a:avLst>
              <a:gd name="adj" fmla="val 18672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  <p:txBody>
          <a:bodyPr/>
          <a:lstStyle/>
          <a:p>
            <a:endParaRPr lang="uk-UA"/>
          </a:p>
        </p:txBody>
      </p:sp>
      <p:sp>
        <p:nvSpPr>
          <p:cNvPr id="12" name="Text 8"/>
          <p:cNvSpPr/>
          <p:nvPr/>
        </p:nvSpPr>
        <p:spPr>
          <a:xfrm>
            <a:off x="6236494" y="3519130"/>
            <a:ext cx="235029" cy="28146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216"/>
              </a:lnSpc>
              <a:buNone/>
            </a:pPr>
            <a:r>
              <a:rPr lang="en-US" sz="2216" b="1" dirty="0">
                <a:solidFill>
                  <a:srgbClr val="333F70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2</a:t>
            </a:r>
            <a:endParaRPr lang="en-US" sz="2216" dirty="0"/>
          </a:p>
        </p:txBody>
      </p:sp>
      <p:sp>
        <p:nvSpPr>
          <p:cNvPr id="13" name="Text 9"/>
          <p:cNvSpPr/>
          <p:nvPr/>
        </p:nvSpPr>
        <p:spPr>
          <a:xfrm>
            <a:off x="6752630" y="3448883"/>
            <a:ext cx="2345412" cy="29313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309"/>
              </a:lnSpc>
              <a:buNone/>
            </a:pPr>
            <a:r>
              <a:rPr lang="en-US" sz="1847" b="1" dirty="0">
                <a:solidFill>
                  <a:srgbClr val="333F70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Екологічність</a:t>
            </a:r>
            <a:endParaRPr lang="en-US" sz="1847" dirty="0"/>
          </a:p>
        </p:txBody>
      </p:sp>
      <p:sp>
        <p:nvSpPr>
          <p:cNvPr id="14" name="Text 10"/>
          <p:cNvSpPr/>
          <p:nvPr/>
        </p:nvSpPr>
        <p:spPr>
          <a:xfrm>
            <a:off x="6752630" y="3854529"/>
            <a:ext cx="7221141" cy="60031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364"/>
              </a:lnSpc>
              <a:buNone/>
            </a:pPr>
            <a:r>
              <a:rPr lang="en-US" sz="1477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Сонячна енергія - це чисте та відновлюване джерело енергії, яке не забруднює навколишнє середовище.</a:t>
            </a:r>
            <a:endParaRPr lang="en-US" sz="1477" dirty="0"/>
          </a:p>
        </p:txBody>
      </p:sp>
      <p:sp>
        <p:nvSpPr>
          <p:cNvPr id="15" name="Shape 11"/>
          <p:cNvSpPr/>
          <p:nvPr/>
        </p:nvSpPr>
        <p:spPr>
          <a:xfrm>
            <a:off x="6143030" y="4853345"/>
            <a:ext cx="422077" cy="422077"/>
          </a:xfrm>
          <a:prstGeom prst="roundRect">
            <a:avLst>
              <a:gd name="adj" fmla="val 18672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  <p:txBody>
          <a:bodyPr/>
          <a:lstStyle/>
          <a:p>
            <a:endParaRPr lang="uk-UA"/>
          </a:p>
        </p:txBody>
      </p:sp>
      <p:sp>
        <p:nvSpPr>
          <p:cNvPr id="16" name="Text 12"/>
          <p:cNvSpPr/>
          <p:nvPr/>
        </p:nvSpPr>
        <p:spPr>
          <a:xfrm>
            <a:off x="6236018" y="4923592"/>
            <a:ext cx="236101" cy="28146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216"/>
              </a:lnSpc>
              <a:buNone/>
            </a:pPr>
            <a:r>
              <a:rPr lang="en-US" sz="2216" b="1" dirty="0">
                <a:solidFill>
                  <a:srgbClr val="333F70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3</a:t>
            </a:r>
            <a:endParaRPr lang="en-US" sz="2216" dirty="0"/>
          </a:p>
        </p:txBody>
      </p:sp>
      <p:sp>
        <p:nvSpPr>
          <p:cNvPr id="17" name="Text 13"/>
          <p:cNvSpPr/>
          <p:nvPr/>
        </p:nvSpPr>
        <p:spPr>
          <a:xfrm>
            <a:off x="6752630" y="4853345"/>
            <a:ext cx="3155752" cy="29313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309"/>
              </a:lnSpc>
              <a:buNone/>
            </a:pPr>
            <a:r>
              <a:rPr lang="en-US" sz="1847" b="1" dirty="0">
                <a:solidFill>
                  <a:srgbClr val="333F70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Енергонезалежність</a:t>
            </a:r>
            <a:endParaRPr lang="en-US" sz="1847" dirty="0"/>
          </a:p>
        </p:txBody>
      </p:sp>
      <p:sp>
        <p:nvSpPr>
          <p:cNvPr id="18" name="Text 14"/>
          <p:cNvSpPr/>
          <p:nvPr/>
        </p:nvSpPr>
        <p:spPr>
          <a:xfrm>
            <a:off x="6752630" y="5258991"/>
            <a:ext cx="7221141" cy="60031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364"/>
              </a:lnSpc>
              <a:buNone/>
            </a:pPr>
            <a:r>
              <a:rPr lang="en-US" sz="1477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Накопичена енергія від СЕС дозволяє забезпечити роботу ліфтів, освітлення та інших систем навіть під час відключень електроенергії.</a:t>
            </a:r>
            <a:endParaRPr lang="en-US" sz="1477" dirty="0"/>
          </a:p>
        </p:txBody>
      </p:sp>
      <p:sp>
        <p:nvSpPr>
          <p:cNvPr id="19" name="Shape 15"/>
          <p:cNvSpPr/>
          <p:nvPr/>
        </p:nvSpPr>
        <p:spPr>
          <a:xfrm>
            <a:off x="6143030" y="6257806"/>
            <a:ext cx="422077" cy="422077"/>
          </a:xfrm>
          <a:prstGeom prst="roundRect">
            <a:avLst>
              <a:gd name="adj" fmla="val 18672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  <p:txBody>
          <a:bodyPr/>
          <a:lstStyle/>
          <a:p>
            <a:endParaRPr lang="uk-UA"/>
          </a:p>
        </p:txBody>
      </p:sp>
      <p:sp>
        <p:nvSpPr>
          <p:cNvPr id="20" name="Text 16"/>
          <p:cNvSpPr/>
          <p:nvPr/>
        </p:nvSpPr>
        <p:spPr>
          <a:xfrm>
            <a:off x="6232922" y="6328053"/>
            <a:ext cx="242292" cy="28146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216"/>
              </a:lnSpc>
              <a:buNone/>
            </a:pPr>
            <a:r>
              <a:rPr lang="en-US" sz="2216" b="1" dirty="0">
                <a:solidFill>
                  <a:srgbClr val="333F70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4</a:t>
            </a:r>
            <a:endParaRPr lang="en-US" sz="2216" dirty="0"/>
          </a:p>
        </p:txBody>
      </p:sp>
      <p:sp>
        <p:nvSpPr>
          <p:cNvPr id="21" name="Text 17"/>
          <p:cNvSpPr/>
          <p:nvPr/>
        </p:nvSpPr>
        <p:spPr>
          <a:xfrm>
            <a:off x="6752630" y="6257806"/>
            <a:ext cx="2345412" cy="29313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309"/>
              </a:lnSpc>
              <a:buNone/>
            </a:pPr>
            <a:r>
              <a:rPr lang="en-US" sz="1847" b="1" dirty="0">
                <a:solidFill>
                  <a:srgbClr val="333F70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Зручність</a:t>
            </a:r>
            <a:endParaRPr lang="en-US" sz="1847" dirty="0"/>
          </a:p>
        </p:txBody>
      </p:sp>
      <p:sp>
        <p:nvSpPr>
          <p:cNvPr id="22" name="Text 18"/>
          <p:cNvSpPr/>
          <p:nvPr/>
        </p:nvSpPr>
        <p:spPr>
          <a:xfrm>
            <a:off x="6752630" y="6663452"/>
            <a:ext cx="7221141" cy="60031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364"/>
              </a:lnSpc>
              <a:buNone/>
            </a:pPr>
            <a:r>
              <a:rPr lang="en-US" sz="1477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Встановлення СЕС не потребує свердління даху, що спрощує процес монтажу та мінімізує ризик пошкодження покрівлі.</a:t>
            </a:r>
            <a:endParaRPr lang="en-US" sz="1477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  <p:txBody>
          <a:bodyPr/>
          <a:lstStyle/>
          <a:p>
            <a:endParaRPr lang="uk-UA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611433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uk-UA"/>
          </a:p>
        </p:txBody>
      </p:sp>
      <p:sp>
        <p:nvSpPr>
          <p:cNvPr id="4" name="Text 2"/>
          <p:cNvSpPr/>
          <p:nvPr/>
        </p:nvSpPr>
        <p:spPr>
          <a:xfrm>
            <a:off x="2594967" y="475178"/>
            <a:ext cx="7018973" cy="54006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4253"/>
              </a:lnSpc>
              <a:buNone/>
            </a:pPr>
            <a:r>
              <a:rPr lang="en-US" sz="3402" b="1" dirty="0">
                <a:solidFill>
                  <a:srgbClr val="333F70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Етапи реалізації проекту</a:t>
            </a:r>
            <a:endParaRPr lang="en-US" sz="3402" dirty="0"/>
          </a:p>
        </p:txBody>
      </p:sp>
      <p:sp>
        <p:nvSpPr>
          <p:cNvPr id="5" name="Shape 3"/>
          <p:cNvSpPr/>
          <p:nvPr/>
        </p:nvSpPr>
        <p:spPr>
          <a:xfrm>
            <a:off x="2843451" y="1360884"/>
            <a:ext cx="21550" cy="6775371"/>
          </a:xfrm>
          <a:prstGeom prst="roundRect">
            <a:avLst>
              <a:gd name="adj" fmla="val 336822"/>
            </a:avLst>
          </a:prstGeom>
          <a:solidFill>
            <a:srgbClr val="BCDBD4"/>
          </a:solidFill>
          <a:ln/>
        </p:spPr>
        <p:txBody>
          <a:bodyPr/>
          <a:lstStyle/>
          <a:p>
            <a:endParaRPr lang="uk-UA"/>
          </a:p>
        </p:txBody>
      </p:sp>
      <p:sp>
        <p:nvSpPr>
          <p:cNvPr id="6" name="Shape 4"/>
          <p:cNvSpPr/>
          <p:nvPr/>
        </p:nvSpPr>
        <p:spPr>
          <a:xfrm>
            <a:off x="3048536" y="1738729"/>
            <a:ext cx="604837" cy="21550"/>
          </a:xfrm>
          <a:prstGeom prst="roundRect">
            <a:avLst>
              <a:gd name="adj" fmla="val 336822"/>
            </a:avLst>
          </a:prstGeom>
          <a:solidFill>
            <a:srgbClr val="BCDBD4"/>
          </a:solidFill>
          <a:ln/>
        </p:spPr>
        <p:txBody>
          <a:bodyPr/>
          <a:lstStyle/>
          <a:p>
            <a:endParaRPr lang="uk-UA"/>
          </a:p>
        </p:txBody>
      </p:sp>
      <p:sp>
        <p:nvSpPr>
          <p:cNvPr id="7" name="Shape 5"/>
          <p:cNvSpPr/>
          <p:nvPr/>
        </p:nvSpPr>
        <p:spPr>
          <a:xfrm>
            <a:off x="2659797" y="1555194"/>
            <a:ext cx="388739" cy="388739"/>
          </a:xfrm>
          <a:prstGeom prst="roundRect">
            <a:avLst>
              <a:gd name="adj" fmla="val 18672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  <p:txBody>
          <a:bodyPr/>
          <a:lstStyle/>
          <a:p>
            <a:endParaRPr lang="uk-UA"/>
          </a:p>
        </p:txBody>
      </p:sp>
      <p:sp>
        <p:nvSpPr>
          <p:cNvPr id="8" name="Text 6"/>
          <p:cNvSpPr/>
          <p:nvPr/>
        </p:nvSpPr>
        <p:spPr>
          <a:xfrm>
            <a:off x="2786717" y="1619964"/>
            <a:ext cx="134898" cy="25919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041"/>
              </a:lnSpc>
              <a:buNone/>
            </a:pPr>
            <a:r>
              <a:rPr lang="en-US" sz="2041" b="1" dirty="0">
                <a:solidFill>
                  <a:srgbClr val="333F70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1</a:t>
            </a:r>
            <a:endParaRPr lang="en-US" sz="2041" dirty="0"/>
          </a:p>
        </p:txBody>
      </p:sp>
      <p:sp>
        <p:nvSpPr>
          <p:cNvPr id="9" name="Text 7"/>
          <p:cNvSpPr/>
          <p:nvPr/>
        </p:nvSpPr>
        <p:spPr>
          <a:xfrm>
            <a:off x="3804642" y="1533644"/>
            <a:ext cx="2728317" cy="26991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126"/>
              </a:lnSpc>
              <a:buNone/>
            </a:pPr>
            <a:r>
              <a:rPr lang="en-US" sz="1701" b="1" dirty="0">
                <a:solidFill>
                  <a:srgbClr val="333F70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Прийняття рішення</a:t>
            </a:r>
            <a:endParaRPr lang="en-US" sz="1701" dirty="0"/>
          </a:p>
        </p:txBody>
      </p:sp>
      <p:sp>
        <p:nvSpPr>
          <p:cNvPr id="10" name="Text 8"/>
          <p:cNvSpPr/>
          <p:nvPr/>
        </p:nvSpPr>
        <p:spPr>
          <a:xfrm>
            <a:off x="3804642" y="1907143"/>
            <a:ext cx="8230672" cy="55316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177"/>
              </a:lnSpc>
              <a:buNone/>
            </a:pPr>
            <a:r>
              <a:rPr lang="en-US" sz="1361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На загальних зборах власники квартир приймають рішення про участь в програмі "Гріндім" та встановлення СЕС.</a:t>
            </a:r>
            <a:endParaRPr lang="en-US" sz="1361" dirty="0"/>
          </a:p>
        </p:txBody>
      </p:sp>
      <p:sp>
        <p:nvSpPr>
          <p:cNvPr id="11" name="Shape 9"/>
          <p:cNvSpPr/>
          <p:nvPr/>
        </p:nvSpPr>
        <p:spPr>
          <a:xfrm>
            <a:off x="3048536" y="3183672"/>
            <a:ext cx="604837" cy="21550"/>
          </a:xfrm>
          <a:prstGeom prst="roundRect">
            <a:avLst>
              <a:gd name="adj" fmla="val 336822"/>
            </a:avLst>
          </a:prstGeom>
          <a:solidFill>
            <a:srgbClr val="BCDBD4"/>
          </a:solidFill>
          <a:ln/>
        </p:spPr>
        <p:txBody>
          <a:bodyPr/>
          <a:lstStyle/>
          <a:p>
            <a:endParaRPr lang="uk-UA"/>
          </a:p>
        </p:txBody>
      </p:sp>
      <p:sp>
        <p:nvSpPr>
          <p:cNvPr id="12" name="Shape 10"/>
          <p:cNvSpPr/>
          <p:nvPr/>
        </p:nvSpPr>
        <p:spPr>
          <a:xfrm>
            <a:off x="2659797" y="3000137"/>
            <a:ext cx="388739" cy="388739"/>
          </a:xfrm>
          <a:prstGeom prst="roundRect">
            <a:avLst>
              <a:gd name="adj" fmla="val 18672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  <p:txBody>
          <a:bodyPr/>
          <a:lstStyle/>
          <a:p>
            <a:endParaRPr lang="uk-UA"/>
          </a:p>
        </p:txBody>
      </p:sp>
      <p:sp>
        <p:nvSpPr>
          <p:cNvPr id="13" name="Text 11"/>
          <p:cNvSpPr/>
          <p:nvPr/>
        </p:nvSpPr>
        <p:spPr>
          <a:xfrm>
            <a:off x="2745879" y="3064907"/>
            <a:ext cx="216456" cy="25919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041"/>
              </a:lnSpc>
              <a:buNone/>
            </a:pPr>
            <a:r>
              <a:rPr lang="en-US" sz="2041" b="1" dirty="0">
                <a:solidFill>
                  <a:srgbClr val="333F70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2</a:t>
            </a:r>
            <a:endParaRPr lang="en-US" sz="2041" dirty="0"/>
          </a:p>
        </p:txBody>
      </p:sp>
      <p:sp>
        <p:nvSpPr>
          <p:cNvPr id="14" name="Text 12"/>
          <p:cNvSpPr/>
          <p:nvPr/>
        </p:nvSpPr>
        <p:spPr>
          <a:xfrm>
            <a:off x="3804642" y="2978587"/>
            <a:ext cx="3657481" cy="26991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126"/>
              </a:lnSpc>
              <a:buNone/>
            </a:pPr>
            <a:r>
              <a:rPr lang="en-US" sz="1701" b="1" dirty="0">
                <a:solidFill>
                  <a:srgbClr val="333F70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Енергетичний сертифікат</a:t>
            </a:r>
            <a:endParaRPr lang="en-US" sz="1701" dirty="0"/>
          </a:p>
        </p:txBody>
      </p:sp>
      <p:sp>
        <p:nvSpPr>
          <p:cNvPr id="15" name="Text 13"/>
          <p:cNvSpPr/>
          <p:nvPr/>
        </p:nvSpPr>
        <p:spPr>
          <a:xfrm>
            <a:off x="3804642" y="3352086"/>
            <a:ext cx="8230672" cy="55316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177"/>
              </a:lnSpc>
              <a:buNone/>
            </a:pPr>
            <a:r>
              <a:rPr lang="en-US" sz="1361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Необхідно отримати енергетичний сертифікат будівлі, який дозволить визначити оптимальну потужність СЕС.</a:t>
            </a:r>
            <a:endParaRPr lang="en-US" sz="1361" dirty="0"/>
          </a:p>
        </p:txBody>
      </p:sp>
      <p:sp>
        <p:nvSpPr>
          <p:cNvPr id="16" name="Shape 14"/>
          <p:cNvSpPr/>
          <p:nvPr/>
        </p:nvSpPr>
        <p:spPr>
          <a:xfrm>
            <a:off x="3048536" y="4628614"/>
            <a:ext cx="604837" cy="21550"/>
          </a:xfrm>
          <a:prstGeom prst="roundRect">
            <a:avLst>
              <a:gd name="adj" fmla="val 336822"/>
            </a:avLst>
          </a:prstGeom>
          <a:solidFill>
            <a:srgbClr val="BCDBD4"/>
          </a:solidFill>
          <a:ln/>
        </p:spPr>
        <p:txBody>
          <a:bodyPr/>
          <a:lstStyle/>
          <a:p>
            <a:endParaRPr lang="uk-UA"/>
          </a:p>
        </p:txBody>
      </p:sp>
      <p:sp>
        <p:nvSpPr>
          <p:cNvPr id="17" name="Shape 15"/>
          <p:cNvSpPr/>
          <p:nvPr/>
        </p:nvSpPr>
        <p:spPr>
          <a:xfrm>
            <a:off x="2659797" y="4445079"/>
            <a:ext cx="388739" cy="388739"/>
          </a:xfrm>
          <a:prstGeom prst="roundRect">
            <a:avLst>
              <a:gd name="adj" fmla="val 18672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  <p:txBody>
          <a:bodyPr/>
          <a:lstStyle/>
          <a:p>
            <a:endParaRPr lang="uk-UA"/>
          </a:p>
        </p:txBody>
      </p:sp>
      <p:sp>
        <p:nvSpPr>
          <p:cNvPr id="18" name="Text 16"/>
          <p:cNvSpPr/>
          <p:nvPr/>
        </p:nvSpPr>
        <p:spPr>
          <a:xfrm>
            <a:off x="2745403" y="4509849"/>
            <a:ext cx="217527" cy="25919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041"/>
              </a:lnSpc>
              <a:buNone/>
            </a:pPr>
            <a:r>
              <a:rPr lang="en-US" sz="2041" b="1" dirty="0">
                <a:solidFill>
                  <a:srgbClr val="333F70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3</a:t>
            </a:r>
            <a:endParaRPr lang="en-US" sz="2041" dirty="0"/>
          </a:p>
        </p:txBody>
      </p:sp>
      <p:sp>
        <p:nvSpPr>
          <p:cNvPr id="19" name="Text 17"/>
          <p:cNvSpPr/>
          <p:nvPr/>
        </p:nvSpPr>
        <p:spPr>
          <a:xfrm>
            <a:off x="3804642" y="4423529"/>
            <a:ext cx="2160270" cy="26991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126"/>
              </a:lnSpc>
              <a:buNone/>
            </a:pPr>
            <a:r>
              <a:rPr lang="en-US" sz="1701" b="1" dirty="0">
                <a:solidFill>
                  <a:srgbClr val="333F70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Монтаж СЕС</a:t>
            </a:r>
            <a:endParaRPr lang="en-US" sz="1701" dirty="0"/>
          </a:p>
        </p:txBody>
      </p:sp>
      <p:sp>
        <p:nvSpPr>
          <p:cNvPr id="20" name="Text 18"/>
          <p:cNvSpPr/>
          <p:nvPr/>
        </p:nvSpPr>
        <p:spPr>
          <a:xfrm>
            <a:off x="3804642" y="4797028"/>
            <a:ext cx="8230672" cy="27658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177"/>
              </a:lnSpc>
              <a:buNone/>
            </a:pPr>
            <a:r>
              <a:rPr lang="en-US" sz="1361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Проводиться монтаж обладнання СЕС, включаючи інвертор, сонячні панелі та акумулятори.</a:t>
            </a:r>
            <a:endParaRPr lang="en-US" sz="1361" dirty="0"/>
          </a:p>
        </p:txBody>
      </p:sp>
      <p:sp>
        <p:nvSpPr>
          <p:cNvPr id="21" name="Shape 19"/>
          <p:cNvSpPr/>
          <p:nvPr/>
        </p:nvSpPr>
        <p:spPr>
          <a:xfrm>
            <a:off x="3048536" y="5796975"/>
            <a:ext cx="604837" cy="21550"/>
          </a:xfrm>
          <a:prstGeom prst="roundRect">
            <a:avLst>
              <a:gd name="adj" fmla="val 336822"/>
            </a:avLst>
          </a:prstGeom>
          <a:solidFill>
            <a:srgbClr val="BCDBD4"/>
          </a:solidFill>
          <a:ln/>
        </p:spPr>
        <p:txBody>
          <a:bodyPr/>
          <a:lstStyle/>
          <a:p>
            <a:endParaRPr lang="uk-UA"/>
          </a:p>
        </p:txBody>
      </p:sp>
      <p:sp>
        <p:nvSpPr>
          <p:cNvPr id="22" name="Shape 20"/>
          <p:cNvSpPr/>
          <p:nvPr/>
        </p:nvSpPr>
        <p:spPr>
          <a:xfrm>
            <a:off x="2659797" y="5613440"/>
            <a:ext cx="388739" cy="388739"/>
          </a:xfrm>
          <a:prstGeom prst="roundRect">
            <a:avLst>
              <a:gd name="adj" fmla="val 18672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  <p:txBody>
          <a:bodyPr/>
          <a:lstStyle/>
          <a:p>
            <a:endParaRPr lang="uk-UA"/>
          </a:p>
        </p:txBody>
      </p:sp>
      <p:sp>
        <p:nvSpPr>
          <p:cNvPr id="23" name="Text 21"/>
          <p:cNvSpPr/>
          <p:nvPr/>
        </p:nvSpPr>
        <p:spPr>
          <a:xfrm>
            <a:off x="2742545" y="5678210"/>
            <a:ext cx="223242" cy="25919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041"/>
              </a:lnSpc>
              <a:buNone/>
            </a:pPr>
            <a:r>
              <a:rPr lang="en-US" sz="2041" b="1" dirty="0">
                <a:solidFill>
                  <a:srgbClr val="333F70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4</a:t>
            </a:r>
            <a:endParaRPr lang="en-US" sz="2041" dirty="0"/>
          </a:p>
        </p:txBody>
      </p:sp>
      <p:sp>
        <p:nvSpPr>
          <p:cNvPr id="24" name="Text 22"/>
          <p:cNvSpPr/>
          <p:nvPr/>
        </p:nvSpPr>
        <p:spPr>
          <a:xfrm>
            <a:off x="3804642" y="5591889"/>
            <a:ext cx="3371731" cy="26991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126"/>
              </a:lnSpc>
              <a:buNone/>
            </a:pPr>
            <a:r>
              <a:rPr lang="en-US" sz="1701" b="1" dirty="0">
                <a:solidFill>
                  <a:srgbClr val="333F70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Отримання компенсації</a:t>
            </a:r>
            <a:endParaRPr lang="en-US" sz="1701" dirty="0"/>
          </a:p>
        </p:txBody>
      </p:sp>
      <p:sp>
        <p:nvSpPr>
          <p:cNvPr id="25" name="Text 23"/>
          <p:cNvSpPr/>
          <p:nvPr/>
        </p:nvSpPr>
        <p:spPr>
          <a:xfrm>
            <a:off x="3804642" y="5965388"/>
            <a:ext cx="8230672" cy="55316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177"/>
              </a:lnSpc>
              <a:buNone/>
            </a:pPr>
            <a:r>
              <a:rPr lang="en-US" sz="1361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Після завершення монтажу подаються документи на отримання компенсації за програмою "Гріндім".</a:t>
            </a:r>
            <a:endParaRPr lang="en-US" sz="1361" dirty="0"/>
          </a:p>
        </p:txBody>
      </p:sp>
      <p:sp>
        <p:nvSpPr>
          <p:cNvPr id="26" name="Shape 24"/>
          <p:cNvSpPr/>
          <p:nvPr/>
        </p:nvSpPr>
        <p:spPr>
          <a:xfrm>
            <a:off x="3048536" y="7241917"/>
            <a:ext cx="604837" cy="21550"/>
          </a:xfrm>
          <a:prstGeom prst="roundRect">
            <a:avLst>
              <a:gd name="adj" fmla="val 336822"/>
            </a:avLst>
          </a:prstGeom>
          <a:solidFill>
            <a:srgbClr val="BCDBD4"/>
          </a:solidFill>
          <a:ln/>
        </p:spPr>
        <p:txBody>
          <a:bodyPr/>
          <a:lstStyle/>
          <a:p>
            <a:endParaRPr lang="uk-UA"/>
          </a:p>
        </p:txBody>
      </p:sp>
      <p:sp>
        <p:nvSpPr>
          <p:cNvPr id="27" name="Shape 25"/>
          <p:cNvSpPr/>
          <p:nvPr/>
        </p:nvSpPr>
        <p:spPr>
          <a:xfrm>
            <a:off x="2659797" y="7058382"/>
            <a:ext cx="388739" cy="388739"/>
          </a:xfrm>
          <a:prstGeom prst="roundRect">
            <a:avLst>
              <a:gd name="adj" fmla="val 18672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  <p:txBody>
          <a:bodyPr/>
          <a:lstStyle/>
          <a:p>
            <a:endParaRPr lang="uk-UA"/>
          </a:p>
        </p:txBody>
      </p:sp>
      <p:sp>
        <p:nvSpPr>
          <p:cNvPr id="28" name="Text 26"/>
          <p:cNvSpPr/>
          <p:nvPr/>
        </p:nvSpPr>
        <p:spPr>
          <a:xfrm>
            <a:off x="2749570" y="7123152"/>
            <a:ext cx="209193" cy="25919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041"/>
              </a:lnSpc>
              <a:buNone/>
            </a:pPr>
            <a:r>
              <a:rPr lang="en-US" sz="2041" b="1" dirty="0">
                <a:solidFill>
                  <a:srgbClr val="333F70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5</a:t>
            </a:r>
            <a:endParaRPr lang="en-US" sz="2041" dirty="0"/>
          </a:p>
        </p:txBody>
      </p:sp>
      <p:sp>
        <p:nvSpPr>
          <p:cNvPr id="29" name="Text 27"/>
          <p:cNvSpPr/>
          <p:nvPr/>
        </p:nvSpPr>
        <p:spPr>
          <a:xfrm>
            <a:off x="3804642" y="7036832"/>
            <a:ext cx="3549610" cy="26991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126"/>
              </a:lnSpc>
              <a:buNone/>
            </a:pPr>
            <a:r>
              <a:rPr lang="en-US" sz="1701" b="1" dirty="0">
                <a:solidFill>
                  <a:srgbClr val="333F70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Доукомплектування СЕС</a:t>
            </a:r>
            <a:endParaRPr lang="en-US" sz="1701" dirty="0"/>
          </a:p>
        </p:txBody>
      </p:sp>
      <p:sp>
        <p:nvSpPr>
          <p:cNvPr id="30" name="Text 28"/>
          <p:cNvSpPr/>
          <p:nvPr/>
        </p:nvSpPr>
        <p:spPr>
          <a:xfrm>
            <a:off x="3804642" y="7410331"/>
            <a:ext cx="8230672" cy="55316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177"/>
              </a:lnSpc>
              <a:buNone/>
            </a:pPr>
            <a:r>
              <a:rPr lang="en-US" sz="1361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В наступному році ОСББ може подати документи на програму "70/30" для збільшення потужності СЕС.</a:t>
            </a:r>
            <a:endParaRPr lang="en-US" sz="136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  <p:txBody>
          <a:bodyPr/>
          <a:lstStyle/>
          <a:p>
            <a:endParaRPr lang="uk-UA"/>
          </a:p>
        </p:txBody>
      </p:sp>
      <p:sp>
        <p:nvSpPr>
          <p:cNvPr id="3" name="Shape 1"/>
          <p:cNvSpPr/>
          <p:nvPr/>
        </p:nvSpPr>
        <p:spPr>
          <a:xfrm>
            <a:off x="0" y="2286000"/>
            <a:ext cx="14630400" cy="5943600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uk-UA"/>
          </a:p>
        </p:txBody>
      </p:sp>
      <p:sp>
        <p:nvSpPr>
          <p:cNvPr id="4" name="Text 2"/>
          <p:cNvSpPr/>
          <p:nvPr/>
        </p:nvSpPr>
        <p:spPr>
          <a:xfrm>
            <a:off x="2072351" y="535126"/>
            <a:ext cx="9639181" cy="154989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6075"/>
              </a:lnSpc>
              <a:buNone/>
            </a:pPr>
            <a:r>
              <a:rPr lang="en-US" sz="4860" b="1" dirty="0" err="1">
                <a:solidFill>
                  <a:srgbClr val="333F70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Варіанти</a:t>
            </a:r>
            <a:r>
              <a:rPr lang="en-US" sz="4860" b="1" dirty="0">
                <a:solidFill>
                  <a:srgbClr val="333F70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 </a:t>
            </a:r>
            <a:r>
              <a:rPr lang="en-US" sz="4860" b="1" dirty="0" err="1">
                <a:solidFill>
                  <a:srgbClr val="333F70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фінансування</a:t>
            </a:r>
            <a:endParaRPr lang="uk-UA" sz="4860" b="1" dirty="0">
              <a:solidFill>
                <a:srgbClr val="333F70"/>
              </a:solidFill>
              <a:latin typeface="Unbounded" pitchFamily="34" charset="0"/>
              <a:ea typeface="Unbounded" pitchFamily="34" charset="-122"/>
              <a:cs typeface="Unbounded" pitchFamily="34" charset="-120"/>
            </a:endParaRPr>
          </a:p>
          <a:p>
            <a:pPr marL="0" indent="0" algn="ctr">
              <a:buNone/>
            </a:pPr>
            <a:r>
              <a:rPr lang="uk-UA" sz="2000" b="1" dirty="0">
                <a:solidFill>
                  <a:srgbClr val="333F70"/>
                </a:solidFill>
                <a:ea typeface="Unbounded" pitchFamily="34" charset="-122"/>
              </a:rPr>
              <a:t>598 квартир</a:t>
            </a:r>
            <a:endParaRPr lang="en-US" sz="2000" dirty="0"/>
          </a:p>
        </p:txBody>
      </p:sp>
      <p:sp>
        <p:nvSpPr>
          <p:cNvPr id="5" name="Text 3"/>
          <p:cNvSpPr/>
          <p:nvPr/>
        </p:nvSpPr>
        <p:spPr>
          <a:xfrm>
            <a:off x="5711046" y="2556678"/>
            <a:ext cx="3086100" cy="478239"/>
          </a:xfrm>
          <a:prstGeom prst="rect">
            <a:avLst/>
          </a:prstGeom>
          <a:solidFill>
            <a:srgbClr val="D6F5EE"/>
          </a:solidFill>
          <a:ln/>
        </p:spPr>
        <p:txBody>
          <a:bodyPr wrap="none" rtlCol="0" anchor="t"/>
          <a:lstStyle/>
          <a:p>
            <a:pPr marL="0" indent="0" algn="ctr">
              <a:lnSpc>
                <a:spcPts val="3038"/>
              </a:lnSpc>
              <a:buNone/>
            </a:pPr>
            <a:r>
              <a:rPr lang="en-US" sz="2430" b="1" dirty="0">
                <a:solidFill>
                  <a:srgbClr val="333F70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Гріндім</a:t>
            </a:r>
            <a:endParaRPr lang="en-US" sz="2430" dirty="0"/>
          </a:p>
        </p:txBody>
      </p:sp>
      <p:sp>
        <p:nvSpPr>
          <p:cNvPr id="6" name="Text 4"/>
          <p:cNvSpPr/>
          <p:nvPr/>
        </p:nvSpPr>
        <p:spPr>
          <a:xfrm>
            <a:off x="5186237" y="3842451"/>
            <a:ext cx="4503488" cy="321713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>
              <a:lnSpc>
                <a:spcPts val="3110"/>
              </a:lnSpc>
            </a:pPr>
            <a:r>
              <a:rPr lang="en-US" sz="1944" b="1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3</a:t>
            </a:r>
            <a:r>
              <a:rPr lang="uk-UA" sz="1944" b="1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,</a:t>
            </a:r>
            <a:r>
              <a:rPr lang="en-US" sz="1944" b="1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5</a:t>
            </a:r>
            <a:r>
              <a:rPr lang="uk-UA" sz="1944" b="1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млн.</a:t>
            </a:r>
            <a:r>
              <a:rPr lang="en-US" sz="1944" b="1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</a:t>
            </a:r>
            <a:r>
              <a:rPr lang="en-US" sz="1944" b="1" dirty="0" err="1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грн</a:t>
            </a:r>
            <a:r>
              <a:rPr lang="en-US" sz="1944" b="1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. </a:t>
            </a:r>
            <a:endParaRPr lang="uk-UA" sz="1944" b="1" dirty="0">
              <a:solidFill>
                <a:srgbClr val="333F70"/>
              </a:solidFill>
              <a:latin typeface="Open Sans" pitchFamily="34" charset="0"/>
              <a:ea typeface="Open Sans" pitchFamily="34" charset="-122"/>
              <a:cs typeface="Open Sans" pitchFamily="34" charset="-120"/>
            </a:endParaRPr>
          </a:p>
          <a:p>
            <a:pPr marL="0" indent="0" algn="ctr">
              <a:lnSpc>
                <a:spcPts val="3110"/>
              </a:lnSpc>
              <a:buNone/>
            </a:pPr>
            <a:r>
              <a:rPr lang="en-US" sz="1600" dirty="0" err="1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Власними</a:t>
            </a:r>
            <a:r>
              <a:rPr lang="en-US" sz="16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</a:t>
            </a:r>
            <a:r>
              <a:rPr lang="en-US" sz="1600" dirty="0" err="1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коштами</a:t>
            </a:r>
            <a:endParaRPr lang="uk-UA" sz="1600" dirty="0">
              <a:solidFill>
                <a:srgbClr val="333F70"/>
              </a:solidFill>
              <a:latin typeface="Open Sans" pitchFamily="34" charset="0"/>
              <a:ea typeface="Open Sans" pitchFamily="34" charset="-122"/>
              <a:cs typeface="Open Sans" pitchFamily="34" charset="-120"/>
            </a:endParaRPr>
          </a:p>
          <a:p>
            <a:pPr marL="0" indent="0">
              <a:lnSpc>
                <a:spcPts val="3110"/>
              </a:lnSpc>
              <a:buNone/>
            </a:pPr>
            <a:r>
              <a:rPr lang="uk-UA" sz="1944" i="1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Витрати: </a:t>
            </a:r>
          </a:p>
          <a:p>
            <a:pPr marL="0" indent="0">
              <a:lnSpc>
                <a:spcPts val="3110"/>
              </a:lnSpc>
              <a:buNone/>
            </a:pPr>
            <a:r>
              <a:rPr lang="en-US" sz="16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≈ </a:t>
            </a:r>
            <a:r>
              <a:rPr lang="en-US" sz="1600" b="1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5852,84</a:t>
            </a:r>
            <a:r>
              <a:rPr lang="en-US" sz="16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</a:t>
            </a:r>
            <a:r>
              <a:rPr lang="en-US" sz="1600" dirty="0" err="1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грн</a:t>
            </a:r>
            <a:r>
              <a:rPr lang="uk-UA" sz="16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.</a:t>
            </a:r>
            <a:r>
              <a:rPr lang="en-US" sz="16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з </a:t>
            </a:r>
            <a:r>
              <a:rPr lang="en-US" sz="1600" dirty="0" err="1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квартири</a:t>
            </a:r>
            <a:r>
              <a:rPr lang="uk-UA" sz="16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(</a:t>
            </a:r>
            <a:r>
              <a:rPr lang="uk-UA" sz="1600" dirty="0" err="1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разово</a:t>
            </a:r>
            <a:r>
              <a:rPr lang="uk-UA" sz="16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)</a:t>
            </a:r>
            <a:r>
              <a:rPr lang="en-US" sz="16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або 78,45 </a:t>
            </a:r>
            <a:r>
              <a:rPr lang="en-US" sz="1600" dirty="0" err="1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грн</a:t>
            </a:r>
            <a:r>
              <a:rPr lang="uk-UA" sz="16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.</a:t>
            </a:r>
            <a:r>
              <a:rPr lang="en-US" sz="16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з </a:t>
            </a:r>
            <a:r>
              <a:rPr lang="uk-UA" sz="16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1м</a:t>
            </a:r>
            <a:r>
              <a:rPr lang="uk-UA" sz="1400" baseline="300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2</a:t>
            </a:r>
            <a:r>
              <a:rPr lang="en-US" sz="16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. </a:t>
            </a:r>
            <a:endParaRPr lang="uk-UA" sz="1600" dirty="0">
              <a:solidFill>
                <a:srgbClr val="333F70"/>
              </a:solidFill>
              <a:latin typeface="Open Sans" pitchFamily="34" charset="0"/>
              <a:ea typeface="Open Sans" pitchFamily="34" charset="-122"/>
              <a:cs typeface="Open Sans" pitchFamily="34" charset="-120"/>
            </a:endParaRPr>
          </a:p>
          <a:p>
            <a:pPr marL="0" indent="0">
              <a:lnSpc>
                <a:spcPts val="3110"/>
              </a:lnSpc>
              <a:buNone/>
            </a:pPr>
            <a:endParaRPr lang="uk-UA" sz="1944" dirty="0">
              <a:solidFill>
                <a:srgbClr val="333F70"/>
              </a:solidFill>
              <a:latin typeface="Open Sans" pitchFamily="34" charset="0"/>
              <a:ea typeface="Open Sans" pitchFamily="34" charset="-122"/>
              <a:cs typeface="Open Sans" pitchFamily="34" charset="-120"/>
            </a:endParaRPr>
          </a:p>
          <a:p>
            <a:pPr marL="0" indent="0">
              <a:lnSpc>
                <a:spcPts val="3110"/>
              </a:lnSpc>
              <a:buNone/>
            </a:pPr>
            <a:r>
              <a:rPr lang="en-US" sz="1944" dirty="0" err="1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Компенсація</a:t>
            </a:r>
            <a:r>
              <a:rPr lang="uk-UA" sz="1944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:</a:t>
            </a:r>
            <a:r>
              <a:rPr lang="en-US" sz="1944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</a:t>
            </a:r>
            <a:r>
              <a:rPr lang="en-US" sz="1944" b="1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70% </a:t>
            </a:r>
            <a:r>
              <a:rPr lang="uk-UA" sz="1944" b="1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(до</a:t>
            </a:r>
            <a:r>
              <a:rPr lang="en-US" sz="1944" b="1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1</a:t>
            </a:r>
            <a:r>
              <a:rPr lang="uk-UA" sz="1944" b="1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млн. </a:t>
            </a:r>
            <a:r>
              <a:rPr lang="en-US" sz="1944" b="1" dirty="0" err="1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грн</a:t>
            </a:r>
            <a:r>
              <a:rPr lang="en-US" sz="1944" b="1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.</a:t>
            </a:r>
            <a:r>
              <a:rPr lang="uk-UA" sz="1944" b="1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)</a:t>
            </a:r>
            <a:endParaRPr lang="en-US" sz="1944" b="1" dirty="0"/>
          </a:p>
        </p:txBody>
      </p:sp>
      <p:sp>
        <p:nvSpPr>
          <p:cNvPr id="7" name="Text 5"/>
          <p:cNvSpPr/>
          <p:nvPr/>
        </p:nvSpPr>
        <p:spPr>
          <a:xfrm>
            <a:off x="225759" y="2556678"/>
            <a:ext cx="4220545" cy="488392"/>
          </a:xfrm>
          <a:prstGeom prst="rect">
            <a:avLst/>
          </a:prstGeom>
          <a:solidFill>
            <a:srgbClr val="D6F5EE"/>
          </a:solidFill>
          <a:ln/>
        </p:spPr>
        <p:txBody>
          <a:bodyPr wrap="square" rtlCol="0" anchor="t"/>
          <a:lstStyle/>
          <a:p>
            <a:pPr marL="0" indent="0" algn="ctr">
              <a:lnSpc>
                <a:spcPts val="3038"/>
              </a:lnSpc>
              <a:buNone/>
            </a:pPr>
            <a:r>
              <a:rPr lang="en-US" sz="2430" b="1" dirty="0">
                <a:solidFill>
                  <a:srgbClr val="333F70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Кредит Револьверного фонду</a:t>
            </a:r>
            <a:endParaRPr lang="en-US" sz="2430" dirty="0"/>
          </a:p>
        </p:txBody>
      </p:sp>
      <p:sp>
        <p:nvSpPr>
          <p:cNvPr id="8" name="Text 6"/>
          <p:cNvSpPr/>
          <p:nvPr/>
        </p:nvSpPr>
        <p:spPr>
          <a:xfrm>
            <a:off x="169894" y="3842451"/>
            <a:ext cx="4770783" cy="358976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3110"/>
              </a:lnSpc>
              <a:buNone/>
            </a:pPr>
            <a:r>
              <a:rPr lang="en-US" sz="1944" b="1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3</a:t>
            </a:r>
            <a:r>
              <a:rPr lang="uk-UA" sz="1944" b="1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,</a:t>
            </a:r>
            <a:r>
              <a:rPr lang="en-US" sz="1944" b="1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5</a:t>
            </a:r>
            <a:r>
              <a:rPr lang="uk-UA" sz="1944" b="1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млн.</a:t>
            </a:r>
            <a:r>
              <a:rPr lang="en-US" sz="1944" b="1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грн. </a:t>
            </a:r>
            <a:endParaRPr lang="uk-UA" sz="1944" b="1" dirty="0">
              <a:solidFill>
                <a:srgbClr val="333F70"/>
              </a:solidFill>
              <a:latin typeface="Open Sans" pitchFamily="34" charset="0"/>
              <a:ea typeface="Open Sans" pitchFamily="34" charset="-122"/>
              <a:cs typeface="Open Sans" pitchFamily="34" charset="-120"/>
            </a:endParaRPr>
          </a:p>
          <a:p>
            <a:pPr marL="0" indent="0" algn="ctr">
              <a:lnSpc>
                <a:spcPts val="3110"/>
              </a:lnSpc>
              <a:buNone/>
            </a:pPr>
            <a:r>
              <a:rPr lang="en-US" sz="1600" dirty="0" err="1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на</a:t>
            </a:r>
            <a:r>
              <a:rPr lang="en-US" sz="16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5 </a:t>
            </a:r>
            <a:r>
              <a:rPr lang="en-US" sz="1600" dirty="0" err="1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років</a:t>
            </a:r>
            <a:r>
              <a:rPr lang="uk-UA" sz="16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</a:t>
            </a:r>
            <a:r>
              <a:rPr lang="uk-UA" sz="1600" b="1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без застави</a:t>
            </a:r>
          </a:p>
          <a:p>
            <a:pPr marL="0" indent="0">
              <a:lnSpc>
                <a:spcPts val="3110"/>
              </a:lnSpc>
              <a:buNone/>
            </a:pPr>
            <a:r>
              <a:rPr lang="en-US" sz="1944" i="1" dirty="0" err="1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Витрати</a:t>
            </a:r>
            <a:r>
              <a:rPr lang="en-US" sz="1944" i="1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: </a:t>
            </a:r>
            <a:endParaRPr lang="uk-UA" sz="1944" i="1" dirty="0">
              <a:solidFill>
                <a:srgbClr val="333F70"/>
              </a:solidFill>
              <a:latin typeface="Open Sans" pitchFamily="34" charset="0"/>
              <a:ea typeface="Open Sans" pitchFamily="34" charset="-122"/>
              <a:cs typeface="Open Sans" pitchFamily="34" charset="-120"/>
            </a:endParaRPr>
          </a:p>
          <a:p>
            <a:pPr marL="0" indent="0">
              <a:lnSpc>
                <a:spcPts val="3110"/>
              </a:lnSpc>
              <a:buNone/>
            </a:pPr>
            <a:r>
              <a:rPr lang="uk-UA" sz="1600" b="1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Тіло кредиту </a:t>
            </a:r>
            <a:r>
              <a:rPr lang="uk-UA" sz="16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(3,5 млн. грн.): </a:t>
            </a:r>
            <a:r>
              <a:rPr lang="uk-UA" sz="1600" b="1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97,55 грн./міс </a:t>
            </a:r>
            <a:r>
              <a:rPr lang="uk-UA" sz="16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з квартири;</a:t>
            </a:r>
            <a:endParaRPr lang="en-US" sz="1600" dirty="0">
              <a:solidFill>
                <a:srgbClr val="333F70"/>
              </a:solidFill>
              <a:latin typeface="Open Sans" pitchFamily="34" charset="0"/>
              <a:ea typeface="Open Sans" pitchFamily="34" charset="-122"/>
              <a:cs typeface="Open Sans" pitchFamily="34" charset="-120"/>
            </a:endParaRPr>
          </a:p>
          <a:p>
            <a:pPr marL="0" indent="0">
              <a:lnSpc>
                <a:spcPts val="3110"/>
              </a:lnSpc>
              <a:buNone/>
            </a:pPr>
            <a:r>
              <a:rPr lang="en-US" sz="1944" b="1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4%</a:t>
            </a:r>
            <a:r>
              <a:rPr lang="en-US" sz="1944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</a:t>
            </a:r>
            <a:r>
              <a:rPr lang="en-US" sz="16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разова комісія (140 </a:t>
            </a:r>
            <a:r>
              <a:rPr lang="uk-UA" sz="16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тис.</a:t>
            </a:r>
            <a:r>
              <a:rPr lang="en-US" sz="16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</a:t>
            </a:r>
            <a:r>
              <a:rPr lang="en-US" sz="1600" dirty="0" err="1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грн</a:t>
            </a:r>
            <a:r>
              <a:rPr lang="en-US" sz="16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.)</a:t>
            </a:r>
            <a:r>
              <a:rPr lang="uk-UA" sz="16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: </a:t>
            </a:r>
            <a:r>
              <a:rPr lang="en-US" sz="1600" b="1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234,11 </a:t>
            </a:r>
            <a:r>
              <a:rPr lang="en-US" sz="1600" b="1" dirty="0" err="1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грн</a:t>
            </a:r>
            <a:r>
              <a:rPr lang="uk-UA" sz="1600" b="1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.</a:t>
            </a:r>
            <a:r>
              <a:rPr lang="en-US" sz="1600" b="1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</a:t>
            </a:r>
            <a:r>
              <a:rPr lang="en-US" sz="16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з квартири (разово) </a:t>
            </a:r>
            <a:r>
              <a:rPr lang="uk-UA" sz="16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або</a:t>
            </a:r>
            <a:r>
              <a:rPr lang="en-US" sz="16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78,46 грн з 1</a:t>
            </a:r>
            <a:r>
              <a:rPr lang="uk-UA" sz="16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м</a:t>
            </a:r>
            <a:r>
              <a:rPr lang="uk-UA" sz="1400" baseline="300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2</a:t>
            </a:r>
            <a:r>
              <a:rPr lang="uk-UA" sz="16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;</a:t>
            </a:r>
          </a:p>
          <a:p>
            <a:pPr marL="0" indent="0">
              <a:lnSpc>
                <a:spcPts val="3110"/>
              </a:lnSpc>
              <a:buNone/>
            </a:pPr>
            <a:r>
              <a:rPr lang="en-US" sz="1850" b="1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5% </a:t>
            </a:r>
            <a:r>
              <a:rPr lang="en-US" sz="1600" dirty="0" err="1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річних</a:t>
            </a:r>
            <a:r>
              <a:rPr lang="en-US" sz="16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</a:t>
            </a:r>
            <a:r>
              <a:rPr lang="uk-UA" sz="16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- </a:t>
            </a:r>
            <a:r>
              <a:rPr lang="en-US" sz="16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175 000 </a:t>
            </a:r>
            <a:r>
              <a:rPr lang="en-US" sz="1600" dirty="0" err="1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грн</a:t>
            </a:r>
            <a:r>
              <a:rPr lang="en-US" sz="16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.</a:t>
            </a:r>
            <a:r>
              <a:rPr lang="uk-UA" sz="16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: </a:t>
            </a:r>
            <a:r>
              <a:rPr lang="en-US" sz="1600" b="1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292,64 </a:t>
            </a:r>
            <a:r>
              <a:rPr lang="en-US" sz="1600" b="1" dirty="0" err="1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грн</a:t>
            </a:r>
            <a:r>
              <a:rPr lang="en-US" sz="1600" b="1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.</a:t>
            </a:r>
            <a:r>
              <a:rPr lang="uk-UA" sz="1600" b="1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/</a:t>
            </a:r>
            <a:r>
              <a:rPr lang="en-US" sz="1600" b="1" dirty="0" err="1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рік</a:t>
            </a:r>
            <a:r>
              <a:rPr lang="en-US" sz="1600" b="1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</a:t>
            </a:r>
            <a:endParaRPr lang="uk-UA" sz="1600" b="1" dirty="0">
              <a:solidFill>
                <a:srgbClr val="333F70"/>
              </a:solidFill>
              <a:latin typeface="Open Sans" pitchFamily="34" charset="0"/>
              <a:ea typeface="Open Sans" pitchFamily="34" charset="-122"/>
              <a:cs typeface="Open Sans" pitchFamily="34" charset="-120"/>
            </a:endParaRPr>
          </a:p>
          <a:p>
            <a:pPr marL="0" indent="0">
              <a:lnSpc>
                <a:spcPts val="3110"/>
              </a:lnSpc>
              <a:buNone/>
            </a:pPr>
            <a:r>
              <a:rPr lang="en-US" sz="16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з </a:t>
            </a:r>
            <a:r>
              <a:rPr lang="en-US" sz="1600" dirty="0" err="1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квартири</a:t>
            </a:r>
            <a:r>
              <a:rPr lang="en-US" sz="16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</a:t>
            </a:r>
            <a:r>
              <a:rPr lang="uk-UA" sz="16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або</a:t>
            </a:r>
            <a:r>
              <a:rPr lang="en-US" sz="16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3,93 </a:t>
            </a:r>
            <a:r>
              <a:rPr lang="en-US" sz="1600" dirty="0" err="1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грн</a:t>
            </a:r>
            <a:r>
              <a:rPr lang="uk-UA" sz="16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.</a:t>
            </a:r>
            <a:r>
              <a:rPr lang="en-US" sz="16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з</a:t>
            </a:r>
            <a:r>
              <a:rPr lang="uk-UA" sz="16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1м</a:t>
            </a:r>
            <a:r>
              <a:rPr lang="uk-UA" sz="1400" baseline="300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2</a:t>
            </a:r>
            <a:r>
              <a:rPr lang="en-US" sz="16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).</a:t>
            </a:r>
            <a:endParaRPr lang="uk-UA" sz="1600" dirty="0">
              <a:solidFill>
                <a:srgbClr val="333F70"/>
              </a:solidFill>
              <a:latin typeface="Open Sans" pitchFamily="34" charset="0"/>
              <a:ea typeface="Open Sans" pitchFamily="34" charset="-122"/>
              <a:cs typeface="Open Sans" pitchFamily="34" charset="-120"/>
            </a:endParaRPr>
          </a:p>
        </p:txBody>
      </p:sp>
      <p:sp>
        <p:nvSpPr>
          <p:cNvPr id="9" name="Text 7"/>
          <p:cNvSpPr/>
          <p:nvPr/>
        </p:nvSpPr>
        <p:spPr>
          <a:xfrm>
            <a:off x="10575199" y="2613303"/>
            <a:ext cx="3086100" cy="478239"/>
          </a:xfrm>
          <a:prstGeom prst="rect">
            <a:avLst/>
          </a:prstGeom>
          <a:solidFill>
            <a:srgbClr val="D6F5EE"/>
          </a:solidFill>
          <a:ln/>
        </p:spPr>
        <p:txBody>
          <a:bodyPr wrap="none" rtlCol="0" anchor="t"/>
          <a:lstStyle/>
          <a:p>
            <a:pPr marL="0" indent="0" algn="ctr">
              <a:lnSpc>
                <a:spcPts val="3038"/>
              </a:lnSpc>
              <a:buNone/>
            </a:pPr>
            <a:r>
              <a:rPr lang="uk-UA" sz="2430" b="1" dirty="0" err="1">
                <a:solidFill>
                  <a:srgbClr val="333F70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Проєкт</a:t>
            </a:r>
            <a:r>
              <a:rPr lang="uk-UA" sz="2430" b="1" dirty="0">
                <a:solidFill>
                  <a:srgbClr val="333F70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 </a:t>
            </a:r>
            <a:r>
              <a:rPr lang="en-US" sz="2430" b="1" dirty="0">
                <a:solidFill>
                  <a:srgbClr val="333F70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70/30</a:t>
            </a:r>
            <a:r>
              <a:rPr lang="uk-UA" sz="2430" b="1" dirty="0">
                <a:solidFill>
                  <a:srgbClr val="333F70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 (2025 рік)</a:t>
            </a:r>
            <a:endParaRPr lang="en-US" sz="2430" dirty="0"/>
          </a:p>
        </p:txBody>
      </p:sp>
      <p:sp>
        <p:nvSpPr>
          <p:cNvPr id="10" name="Text 8"/>
          <p:cNvSpPr/>
          <p:nvPr/>
        </p:nvSpPr>
        <p:spPr>
          <a:xfrm>
            <a:off x="9910737" y="3842663"/>
            <a:ext cx="4523287" cy="3699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3110"/>
              </a:lnSpc>
              <a:buNone/>
            </a:pPr>
            <a:r>
              <a:rPr lang="en-US" sz="1944" b="1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4</a:t>
            </a:r>
            <a:r>
              <a:rPr lang="uk-UA" sz="1944" b="1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,</a:t>
            </a:r>
            <a:r>
              <a:rPr lang="en-US" sz="1944" b="1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8</a:t>
            </a:r>
            <a:r>
              <a:rPr lang="uk-UA" sz="1944" b="1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млн.</a:t>
            </a:r>
            <a:r>
              <a:rPr lang="en-US" sz="1944" b="1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грн. </a:t>
            </a:r>
            <a:endParaRPr lang="uk-UA" sz="1944" b="1" dirty="0">
              <a:solidFill>
                <a:srgbClr val="333F70"/>
              </a:solidFill>
              <a:latin typeface="Open Sans" pitchFamily="34" charset="0"/>
              <a:ea typeface="Open Sans" pitchFamily="34" charset="-122"/>
              <a:cs typeface="Open Sans" pitchFamily="34" charset="-120"/>
            </a:endParaRPr>
          </a:p>
          <a:p>
            <a:pPr>
              <a:lnSpc>
                <a:spcPts val="3110"/>
              </a:lnSpc>
            </a:pPr>
            <a:endParaRPr lang="uk-UA" sz="1944" i="1" dirty="0">
              <a:solidFill>
                <a:srgbClr val="333F70"/>
              </a:solidFill>
              <a:latin typeface="Open Sans" pitchFamily="34" charset="0"/>
              <a:ea typeface="Open Sans" pitchFamily="34" charset="-122"/>
              <a:cs typeface="Open Sans" pitchFamily="34" charset="-120"/>
            </a:endParaRPr>
          </a:p>
          <a:p>
            <a:pPr>
              <a:lnSpc>
                <a:spcPts val="3110"/>
              </a:lnSpc>
            </a:pPr>
            <a:r>
              <a:rPr lang="en-US" sz="1944" i="1" dirty="0" err="1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Витрати</a:t>
            </a:r>
            <a:r>
              <a:rPr lang="en-US" sz="1944" i="1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: </a:t>
            </a:r>
            <a:endParaRPr lang="uk-UA" sz="1944" i="1" dirty="0">
              <a:solidFill>
                <a:srgbClr val="333F70"/>
              </a:solidFill>
              <a:latin typeface="Open Sans" pitchFamily="34" charset="0"/>
              <a:ea typeface="Open Sans" pitchFamily="34" charset="-122"/>
              <a:cs typeface="Open Sans" pitchFamily="34" charset="-120"/>
            </a:endParaRPr>
          </a:p>
          <a:p>
            <a:pPr marL="0" indent="0">
              <a:lnSpc>
                <a:spcPts val="3110"/>
              </a:lnSpc>
              <a:buNone/>
            </a:pPr>
            <a:r>
              <a:rPr lang="uk-UA" sz="1944" b="1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70% </a:t>
            </a:r>
            <a:r>
              <a:rPr lang="uk-UA" sz="1944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- </a:t>
            </a:r>
            <a:r>
              <a:rPr lang="uk-UA" sz="16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виконує роботи місто;</a:t>
            </a:r>
          </a:p>
          <a:p>
            <a:pPr marL="0" indent="0">
              <a:lnSpc>
                <a:spcPts val="3110"/>
              </a:lnSpc>
              <a:buNone/>
            </a:pPr>
            <a:r>
              <a:rPr lang="en-US" sz="1944" b="1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30% </a:t>
            </a:r>
            <a:r>
              <a:rPr lang="en-US" sz="16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(частина ОСББ) </a:t>
            </a:r>
            <a:r>
              <a:rPr lang="en-US" sz="1944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= </a:t>
            </a:r>
            <a:r>
              <a:rPr lang="en-US" sz="16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1</a:t>
            </a:r>
            <a:r>
              <a:rPr lang="uk-UA" sz="16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,44</a:t>
            </a:r>
            <a:r>
              <a:rPr lang="en-US" sz="16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</a:t>
            </a:r>
            <a:r>
              <a:rPr lang="uk-UA" sz="16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млн.</a:t>
            </a:r>
            <a:r>
              <a:rPr lang="en-US" sz="1600" dirty="0" err="1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грн</a:t>
            </a:r>
            <a:r>
              <a:rPr lang="en-US" sz="16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.</a:t>
            </a:r>
            <a:r>
              <a:rPr lang="uk-UA" sz="16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, що</a:t>
            </a:r>
            <a:r>
              <a:rPr lang="en-US" sz="16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</a:t>
            </a:r>
            <a:r>
              <a:rPr lang="uk-UA" sz="16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компенсується:</a:t>
            </a:r>
            <a:r>
              <a:rPr lang="en-US" sz="16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</a:t>
            </a:r>
            <a:endParaRPr lang="uk-UA" sz="1600" dirty="0">
              <a:solidFill>
                <a:srgbClr val="333F70"/>
              </a:solidFill>
              <a:latin typeface="Open Sans" pitchFamily="34" charset="0"/>
              <a:ea typeface="Open Sans" pitchFamily="34" charset="-122"/>
              <a:cs typeface="Open Sans" pitchFamily="34" charset="-120"/>
            </a:endParaRPr>
          </a:p>
          <a:p>
            <a:pPr marL="285750" indent="-285750">
              <a:lnSpc>
                <a:spcPts val="311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1 </a:t>
            </a:r>
            <a:r>
              <a:rPr lang="uk-UA" sz="16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млн.</a:t>
            </a:r>
            <a:r>
              <a:rPr lang="en-US" sz="16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грн. </a:t>
            </a:r>
            <a:r>
              <a:rPr lang="en-US" sz="1600" dirty="0" err="1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Гріндім</a:t>
            </a:r>
            <a:r>
              <a:rPr lang="uk-UA" sz="16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;</a:t>
            </a:r>
          </a:p>
          <a:p>
            <a:pPr marL="342900" indent="-342900">
              <a:lnSpc>
                <a:spcPts val="3110"/>
              </a:lnSpc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440 </a:t>
            </a:r>
            <a:r>
              <a:rPr lang="uk-UA" sz="1600" b="1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тис.</a:t>
            </a:r>
            <a:r>
              <a:rPr lang="en-US" sz="1600" b="1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</a:t>
            </a:r>
            <a:r>
              <a:rPr lang="en-US" sz="1600" b="1" dirty="0" err="1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грн</a:t>
            </a:r>
            <a:r>
              <a:rPr lang="en-US" sz="1600" b="1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. </a:t>
            </a:r>
            <a:r>
              <a:rPr lang="en-US" sz="1944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- </a:t>
            </a:r>
            <a:r>
              <a:rPr lang="en-US" sz="16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735,80 </a:t>
            </a:r>
            <a:r>
              <a:rPr lang="en-US" sz="1600" dirty="0" err="1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грн</a:t>
            </a:r>
            <a:r>
              <a:rPr lang="uk-UA" sz="16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.</a:t>
            </a:r>
            <a:r>
              <a:rPr lang="en-US" sz="16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з </a:t>
            </a:r>
            <a:r>
              <a:rPr lang="en-US" sz="1600" dirty="0" err="1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квартири</a:t>
            </a:r>
            <a:r>
              <a:rPr lang="en-US" sz="16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</a:t>
            </a:r>
            <a:r>
              <a:rPr lang="uk-UA" sz="16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(</a:t>
            </a:r>
            <a:r>
              <a:rPr lang="en-US" sz="1600" dirty="0" err="1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разово</a:t>
            </a:r>
            <a:r>
              <a:rPr lang="uk-UA" sz="16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)</a:t>
            </a:r>
            <a:r>
              <a:rPr lang="en-US" sz="16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або 9,86 грн з </a:t>
            </a:r>
            <a:r>
              <a:rPr lang="uk-UA" sz="16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1м</a:t>
            </a:r>
            <a:r>
              <a:rPr lang="uk-UA" sz="1400" baseline="300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2  </a:t>
            </a:r>
            <a:r>
              <a:rPr lang="en-US" sz="16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в 2025 році.</a:t>
            </a:r>
            <a:endParaRPr lang="en-US" sz="1600" dirty="0"/>
          </a:p>
        </p:txBody>
      </p:sp>
      <p:sp>
        <p:nvSpPr>
          <p:cNvPr id="12" name="Стрілка: вправо 11">
            <a:extLst>
              <a:ext uri="{FF2B5EF4-FFF2-40B4-BE49-F238E27FC236}">
                <a16:creationId xmlns:a16="http://schemas.microsoft.com/office/drawing/2014/main" xmlns="" id="{2B138358-F445-06A6-7AB4-8603FC53EF52}"/>
              </a:ext>
            </a:extLst>
          </p:cNvPr>
          <p:cNvSpPr/>
          <p:nvPr/>
        </p:nvSpPr>
        <p:spPr>
          <a:xfrm>
            <a:off x="4443711" y="3343275"/>
            <a:ext cx="1267335" cy="771525"/>
          </a:xfrm>
          <a:prstGeom prst="rightArrow">
            <a:avLst/>
          </a:prstGeom>
          <a:solidFill>
            <a:srgbClr val="D6F5E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accent1">
                    <a:lumMod val="50000"/>
                  </a:schemeClr>
                </a:solidFill>
              </a:rPr>
              <a:t>та/або</a:t>
            </a:r>
          </a:p>
        </p:txBody>
      </p:sp>
      <p:cxnSp>
        <p:nvCxnSpPr>
          <p:cNvPr id="23" name="Сполучна лінія: уступом 22">
            <a:extLst>
              <a:ext uri="{FF2B5EF4-FFF2-40B4-BE49-F238E27FC236}">
                <a16:creationId xmlns:a16="http://schemas.microsoft.com/office/drawing/2014/main" xmlns="" id="{FCFFF238-CAD1-92DF-6542-A840BAA51089}"/>
              </a:ext>
            </a:extLst>
          </p:cNvPr>
          <p:cNvCxnSpPr>
            <a:cxnSpLocks/>
          </p:cNvCxnSpPr>
          <p:nvPr/>
        </p:nvCxnSpPr>
        <p:spPr>
          <a:xfrm rot="10800000" flipV="1">
            <a:off x="8041705" y="6498771"/>
            <a:ext cx="4293436" cy="1091214"/>
          </a:xfrm>
          <a:prstGeom prst="bentConnector3">
            <a:avLst>
              <a:gd name="adj1" fmla="val -45839"/>
            </a:avLst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 зі стрілкою 33">
            <a:extLst>
              <a:ext uri="{FF2B5EF4-FFF2-40B4-BE49-F238E27FC236}">
                <a16:creationId xmlns:a16="http://schemas.microsoft.com/office/drawing/2014/main" xmlns="" id="{FE52BF4F-67E9-037B-D263-FF01512DA603}"/>
              </a:ext>
            </a:extLst>
          </p:cNvPr>
          <p:cNvCxnSpPr>
            <a:cxnSpLocks/>
          </p:cNvCxnSpPr>
          <p:nvPr/>
        </p:nvCxnSpPr>
        <p:spPr>
          <a:xfrm flipH="1" flipV="1">
            <a:off x="8045770" y="6633010"/>
            <a:ext cx="1" cy="956979"/>
          </a:xfrm>
          <a:prstGeom prst="straightConnector1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  <p:txBody>
          <a:bodyPr/>
          <a:lstStyle/>
          <a:p>
            <a:endParaRPr lang="uk-UA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uk-UA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729" y="3155156"/>
            <a:ext cx="4868823" cy="1919168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6350437" y="2763083"/>
            <a:ext cx="7415927" cy="154305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6075"/>
              </a:lnSpc>
              <a:buNone/>
            </a:pPr>
            <a:r>
              <a:rPr lang="en-US" sz="4860" b="1" dirty="0">
                <a:solidFill>
                  <a:srgbClr val="333F70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Загальна вартість проекту</a:t>
            </a:r>
            <a:endParaRPr lang="en-US" sz="4860" dirty="0"/>
          </a:p>
        </p:txBody>
      </p:sp>
      <p:sp>
        <p:nvSpPr>
          <p:cNvPr id="7" name="Text 3"/>
          <p:cNvSpPr/>
          <p:nvPr/>
        </p:nvSpPr>
        <p:spPr>
          <a:xfrm>
            <a:off x="6350437" y="4502247"/>
            <a:ext cx="7415927" cy="790099"/>
          </a:xfrm>
          <a:prstGeom prst="rect">
            <a:avLst/>
          </a:prstGeom>
          <a:solidFill>
            <a:srgbClr val="D6F5EE"/>
          </a:solidFill>
          <a:ln/>
        </p:spPr>
        <p:txBody>
          <a:bodyPr wrap="square" rtlCol="0" anchor="t"/>
          <a:lstStyle/>
          <a:p>
            <a:pPr marL="0" indent="0">
              <a:lnSpc>
                <a:spcPts val="3110"/>
              </a:lnSpc>
              <a:buNone/>
            </a:pPr>
            <a:r>
              <a:rPr lang="en-US" sz="1944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Загальна вартість проекту на </a:t>
            </a:r>
            <a:r>
              <a:rPr lang="en-US" sz="1944" b="1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2024-2025</a:t>
            </a:r>
            <a:r>
              <a:rPr lang="en-US" sz="1944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р</a:t>
            </a:r>
            <a:r>
              <a:rPr lang="uk-UA" sz="1944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.р.</a:t>
            </a:r>
            <a:r>
              <a:rPr lang="en-US" sz="1944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становить </a:t>
            </a:r>
            <a:endParaRPr lang="uk-UA" sz="1944" dirty="0">
              <a:solidFill>
                <a:srgbClr val="333F70"/>
              </a:solidFill>
              <a:latin typeface="Open Sans" pitchFamily="34" charset="0"/>
              <a:ea typeface="Open Sans" pitchFamily="34" charset="-122"/>
              <a:cs typeface="Open Sans" pitchFamily="34" charset="-120"/>
            </a:endParaRPr>
          </a:p>
          <a:p>
            <a:pPr marL="0" indent="0" algn="ctr">
              <a:lnSpc>
                <a:spcPts val="3110"/>
              </a:lnSpc>
              <a:buNone/>
            </a:pPr>
            <a:r>
              <a:rPr lang="en-US" sz="1944" b="1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8</a:t>
            </a:r>
            <a:r>
              <a:rPr lang="uk-UA" sz="1944" b="1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,</a:t>
            </a:r>
            <a:r>
              <a:rPr lang="en-US" sz="1944" b="1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3</a:t>
            </a:r>
            <a:r>
              <a:rPr lang="uk-UA" sz="1944" b="1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млн.</a:t>
            </a:r>
            <a:r>
              <a:rPr lang="en-US" sz="1944" b="1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грн.</a:t>
            </a:r>
            <a:endParaRPr lang="en-US" sz="1944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  <p:txBody>
          <a:bodyPr/>
          <a:lstStyle/>
          <a:p>
            <a:endParaRPr lang="uk-UA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uk-UA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05580" y="1633180"/>
            <a:ext cx="4963239" cy="4963239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732473" y="1255514"/>
            <a:ext cx="6714292" cy="65401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150"/>
              </a:lnSpc>
              <a:buNone/>
            </a:pPr>
            <a:r>
              <a:rPr lang="en-US" sz="4120" b="1" dirty="0">
                <a:solidFill>
                  <a:srgbClr val="333F70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Чому не генератор?</a:t>
            </a:r>
            <a:endParaRPr lang="en-US" sz="4120" dirty="0"/>
          </a:p>
        </p:txBody>
      </p:sp>
      <p:sp>
        <p:nvSpPr>
          <p:cNvPr id="7" name="Shape 3"/>
          <p:cNvSpPr/>
          <p:nvPr/>
        </p:nvSpPr>
        <p:spPr>
          <a:xfrm>
            <a:off x="732473" y="2223373"/>
            <a:ext cx="7679055" cy="1555671"/>
          </a:xfrm>
          <a:prstGeom prst="roundRect">
            <a:avLst>
              <a:gd name="adj" fmla="val 5650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  <p:txBody>
          <a:bodyPr/>
          <a:lstStyle/>
          <a:p>
            <a:endParaRPr lang="uk-UA"/>
          </a:p>
        </p:txBody>
      </p:sp>
      <p:sp>
        <p:nvSpPr>
          <p:cNvPr id="8" name="Text 4"/>
          <p:cNvSpPr/>
          <p:nvPr/>
        </p:nvSpPr>
        <p:spPr>
          <a:xfrm>
            <a:off x="949285" y="2440186"/>
            <a:ext cx="4666178" cy="32694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575"/>
              </a:lnSpc>
              <a:buNone/>
            </a:pPr>
            <a:r>
              <a:rPr lang="en-US" sz="2060" b="1" dirty="0">
                <a:solidFill>
                  <a:srgbClr val="333F70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Проблеми з експлуатацією</a:t>
            </a:r>
            <a:endParaRPr lang="en-US" sz="2060" dirty="0"/>
          </a:p>
        </p:txBody>
      </p:sp>
      <p:sp>
        <p:nvSpPr>
          <p:cNvPr id="9" name="Text 5"/>
          <p:cNvSpPr/>
          <p:nvPr/>
        </p:nvSpPr>
        <p:spPr>
          <a:xfrm>
            <a:off x="949285" y="2892623"/>
            <a:ext cx="7245429" cy="6696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37"/>
              </a:lnSpc>
              <a:buNone/>
            </a:pPr>
            <a:r>
              <a:rPr lang="en-US" sz="1648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Генератор потребує постійного обслуговування, вмикання та вимикання, що створює додаткові незручності.</a:t>
            </a:r>
            <a:endParaRPr lang="en-US" sz="1648" dirty="0"/>
          </a:p>
        </p:txBody>
      </p:sp>
      <p:sp>
        <p:nvSpPr>
          <p:cNvPr id="10" name="Shape 6"/>
          <p:cNvSpPr/>
          <p:nvPr/>
        </p:nvSpPr>
        <p:spPr>
          <a:xfrm>
            <a:off x="732473" y="3988237"/>
            <a:ext cx="7679055" cy="1521380"/>
          </a:xfrm>
          <a:prstGeom prst="roundRect">
            <a:avLst>
              <a:gd name="adj" fmla="val 7200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  <p:txBody>
          <a:bodyPr/>
          <a:lstStyle/>
          <a:p>
            <a:endParaRPr lang="uk-UA"/>
          </a:p>
        </p:txBody>
      </p:sp>
      <p:sp>
        <p:nvSpPr>
          <p:cNvPr id="11" name="Text 7"/>
          <p:cNvSpPr/>
          <p:nvPr/>
        </p:nvSpPr>
        <p:spPr>
          <a:xfrm>
            <a:off x="949285" y="4205049"/>
            <a:ext cx="2616041" cy="32694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575"/>
              </a:lnSpc>
              <a:buNone/>
            </a:pPr>
            <a:r>
              <a:rPr lang="en-US" sz="2060" b="1" dirty="0">
                <a:solidFill>
                  <a:srgbClr val="333F70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Шум</a:t>
            </a:r>
            <a:endParaRPr lang="en-US" sz="2060" dirty="0"/>
          </a:p>
        </p:txBody>
      </p:sp>
      <p:sp>
        <p:nvSpPr>
          <p:cNvPr id="12" name="Text 8"/>
          <p:cNvSpPr/>
          <p:nvPr/>
        </p:nvSpPr>
        <p:spPr>
          <a:xfrm>
            <a:off x="949285" y="4657487"/>
            <a:ext cx="7245429" cy="33480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637"/>
              </a:lnSpc>
              <a:buNone/>
            </a:pPr>
            <a:r>
              <a:rPr lang="en-US" sz="1648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Генератор створює шум, який може </a:t>
            </a:r>
            <a:r>
              <a:rPr lang="en-US" sz="1648" dirty="0" err="1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заважати</a:t>
            </a:r>
            <a:r>
              <a:rPr lang="en-US" sz="1648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</a:t>
            </a:r>
            <a:r>
              <a:rPr lang="en-US" sz="1648" dirty="0" err="1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мешканцям</a:t>
            </a:r>
            <a:r>
              <a:rPr lang="uk-UA" sz="1648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</a:t>
            </a:r>
          </a:p>
          <a:p>
            <a:pPr marL="0" indent="0">
              <a:lnSpc>
                <a:spcPts val="2637"/>
              </a:lnSpc>
              <a:buNone/>
            </a:pPr>
            <a:r>
              <a:rPr lang="uk-UA" sz="1648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нашого будинку та сусіднього</a:t>
            </a:r>
            <a:r>
              <a:rPr lang="en-US" sz="1648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.</a:t>
            </a:r>
            <a:endParaRPr lang="en-US" sz="1648" dirty="0"/>
          </a:p>
        </p:txBody>
      </p:sp>
      <p:sp>
        <p:nvSpPr>
          <p:cNvPr id="13" name="Shape 9"/>
          <p:cNvSpPr/>
          <p:nvPr/>
        </p:nvSpPr>
        <p:spPr>
          <a:xfrm>
            <a:off x="732473" y="5726429"/>
            <a:ext cx="7679055" cy="1555671"/>
          </a:xfrm>
          <a:prstGeom prst="roundRect">
            <a:avLst>
              <a:gd name="adj" fmla="val 5650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  <p:txBody>
          <a:bodyPr/>
          <a:lstStyle/>
          <a:p>
            <a:endParaRPr lang="uk-UA"/>
          </a:p>
        </p:txBody>
      </p:sp>
      <p:sp>
        <p:nvSpPr>
          <p:cNvPr id="14" name="Text 10"/>
          <p:cNvSpPr/>
          <p:nvPr/>
        </p:nvSpPr>
        <p:spPr>
          <a:xfrm>
            <a:off x="949285" y="5851921"/>
            <a:ext cx="3255645" cy="32694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575"/>
              </a:lnSpc>
              <a:buNone/>
            </a:pPr>
            <a:r>
              <a:rPr lang="en-US" sz="2060" b="1" dirty="0">
                <a:solidFill>
                  <a:srgbClr val="333F70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Витрати на паливо</a:t>
            </a:r>
            <a:endParaRPr lang="en-US" sz="2060" dirty="0"/>
          </a:p>
        </p:txBody>
      </p:sp>
      <p:sp>
        <p:nvSpPr>
          <p:cNvPr id="15" name="Text 11"/>
          <p:cNvSpPr/>
          <p:nvPr/>
        </p:nvSpPr>
        <p:spPr>
          <a:xfrm>
            <a:off x="949285" y="6206815"/>
            <a:ext cx="7245429" cy="6696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37"/>
              </a:lnSpc>
              <a:buNone/>
            </a:pPr>
            <a:r>
              <a:rPr lang="en-US" sz="1648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Витрати на паливо для генератора значно вищі, ніж на електроенергію від СЕС.</a:t>
            </a:r>
            <a:endParaRPr lang="en-US" sz="1648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  <p:txBody>
          <a:bodyPr/>
          <a:lstStyle/>
          <a:p>
            <a:endParaRPr lang="uk-UA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uk-UA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610" y="637342"/>
            <a:ext cx="4869061" cy="6954798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6350437" y="981551"/>
            <a:ext cx="7415927" cy="154305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4860" b="1" dirty="0" err="1">
                <a:solidFill>
                  <a:srgbClr val="333F70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Фінансування</a:t>
            </a:r>
            <a:r>
              <a:rPr lang="en-US" sz="4860" b="1" dirty="0">
                <a:solidFill>
                  <a:srgbClr val="333F70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 </a:t>
            </a:r>
            <a:r>
              <a:rPr lang="en-US" sz="4860" b="1" dirty="0" err="1">
                <a:solidFill>
                  <a:srgbClr val="333F70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генератора</a:t>
            </a:r>
            <a:endParaRPr lang="uk-UA" sz="4860" b="1" dirty="0">
              <a:solidFill>
                <a:srgbClr val="333F70"/>
              </a:solidFill>
              <a:latin typeface="Unbounded" pitchFamily="34" charset="0"/>
              <a:ea typeface="Unbounded" pitchFamily="34" charset="-122"/>
              <a:cs typeface="Unbounded" pitchFamily="34" charset="-120"/>
            </a:endParaRPr>
          </a:p>
          <a:p>
            <a:pPr marL="0" indent="0" algn="ctr">
              <a:buNone/>
            </a:pPr>
            <a:r>
              <a:rPr lang="uk-UA" sz="2000" b="1" dirty="0">
                <a:solidFill>
                  <a:srgbClr val="333F70"/>
                </a:solidFill>
                <a:ea typeface="Unbounded" pitchFamily="34" charset="-122"/>
              </a:rPr>
              <a:t>598 квартир</a:t>
            </a:r>
            <a:endParaRPr lang="en-US" sz="2000" dirty="0"/>
          </a:p>
        </p:txBody>
      </p:sp>
      <p:sp>
        <p:nvSpPr>
          <p:cNvPr id="7" name="Shape 3"/>
          <p:cNvSpPr/>
          <p:nvPr/>
        </p:nvSpPr>
        <p:spPr>
          <a:xfrm>
            <a:off x="6350437" y="2894886"/>
            <a:ext cx="7415927" cy="4353163"/>
          </a:xfrm>
          <a:prstGeom prst="roundRect">
            <a:avLst>
              <a:gd name="adj" fmla="val 2382"/>
            </a:avLst>
          </a:prstGeom>
          <a:noFill/>
          <a:ln w="15240">
            <a:solidFill>
              <a:srgbClr val="000000">
                <a:alpha val="8000"/>
              </a:srgbClr>
            </a:solidFill>
            <a:prstDash val="solid"/>
          </a:ln>
        </p:spPr>
        <p:txBody>
          <a:bodyPr/>
          <a:lstStyle/>
          <a:p>
            <a:endParaRPr lang="uk-UA"/>
          </a:p>
        </p:txBody>
      </p:sp>
      <p:sp>
        <p:nvSpPr>
          <p:cNvPr id="8" name="Shape 4"/>
          <p:cNvSpPr/>
          <p:nvPr/>
        </p:nvSpPr>
        <p:spPr>
          <a:xfrm>
            <a:off x="6365677" y="2662118"/>
            <a:ext cx="7385447" cy="706517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  <p:txBody>
          <a:bodyPr/>
          <a:lstStyle/>
          <a:p>
            <a:endParaRPr lang="uk-UA"/>
          </a:p>
        </p:txBody>
      </p:sp>
      <p:sp>
        <p:nvSpPr>
          <p:cNvPr id="9" name="Text 5"/>
          <p:cNvSpPr/>
          <p:nvPr/>
        </p:nvSpPr>
        <p:spPr>
          <a:xfrm>
            <a:off x="6380915" y="3080811"/>
            <a:ext cx="3195280" cy="39504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110"/>
              </a:lnSpc>
              <a:buNone/>
            </a:pPr>
            <a:r>
              <a:rPr lang="en-US" sz="1944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Міська компенсація</a:t>
            </a:r>
            <a:endParaRPr lang="en-US" sz="1944" dirty="0"/>
          </a:p>
        </p:txBody>
      </p:sp>
      <p:sp>
        <p:nvSpPr>
          <p:cNvPr id="10" name="Text 6"/>
          <p:cNvSpPr/>
          <p:nvPr/>
        </p:nvSpPr>
        <p:spPr>
          <a:xfrm>
            <a:off x="10309027" y="3065859"/>
            <a:ext cx="3195280" cy="39504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110"/>
              </a:lnSpc>
              <a:buNone/>
            </a:pPr>
            <a:r>
              <a:rPr lang="en-US" sz="1944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300 </a:t>
            </a:r>
            <a:r>
              <a:rPr lang="uk-UA" sz="1944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тис.</a:t>
            </a:r>
            <a:r>
              <a:rPr lang="en-US" sz="1944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грн.</a:t>
            </a:r>
            <a:endParaRPr lang="en-US" sz="1944" dirty="0"/>
          </a:p>
        </p:txBody>
      </p:sp>
      <p:sp>
        <p:nvSpPr>
          <p:cNvPr id="11" name="Shape 7"/>
          <p:cNvSpPr/>
          <p:nvPr/>
        </p:nvSpPr>
        <p:spPr>
          <a:xfrm>
            <a:off x="6365677" y="3616643"/>
            <a:ext cx="7385447" cy="706517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  <p:txBody>
          <a:bodyPr/>
          <a:lstStyle/>
          <a:p>
            <a:endParaRPr lang="uk-UA"/>
          </a:p>
        </p:txBody>
      </p:sp>
      <p:sp>
        <p:nvSpPr>
          <p:cNvPr id="12" name="Text 8"/>
          <p:cNvSpPr/>
          <p:nvPr/>
        </p:nvSpPr>
        <p:spPr>
          <a:xfrm>
            <a:off x="6380915" y="3772376"/>
            <a:ext cx="3195280" cy="39504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110"/>
              </a:lnSpc>
              <a:buNone/>
            </a:pPr>
            <a:r>
              <a:rPr lang="en-US" sz="1944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Витрати ОСББ в 2023 році</a:t>
            </a:r>
            <a:endParaRPr lang="en-US" sz="1944" dirty="0"/>
          </a:p>
        </p:txBody>
      </p:sp>
      <p:sp>
        <p:nvSpPr>
          <p:cNvPr id="13" name="Text 9"/>
          <p:cNvSpPr/>
          <p:nvPr/>
        </p:nvSpPr>
        <p:spPr>
          <a:xfrm>
            <a:off x="10309027" y="3772376"/>
            <a:ext cx="3195280" cy="39504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110"/>
              </a:lnSpc>
              <a:buNone/>
            </a:pPr>
            <a:r>
              <a:rPr lang="en-US" sz="1944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80 </a:t>
            </a:r>
            <a:r>
              <a:rPr lang="uk-UA" sz="1944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тис.</a:t>
            </a:r>
            <a:r>
              <a:rPr lang="en-US" sz="1944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грн.</a:t>
            </a:r>
            <a:endParaRPr lang="en-US" sz="1944" dirty="0"/>
          </a:p>
        </p:txBody>
      </p:sp>
      <p:sp>
        <p:nvSpPr>
          <p:cNvPr id="14" name="Shape 10"/>
          <p:cNvSpPr/>
          <p:nvPr/>
        </p:nvSpPr>
        <p:spPr>
          <a:xfrm>
            <a:off x="6365677" y="4323159"/>
            <a:ext cx="7385447" cy="706517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  <p:txBody>
          <a:bodyPr/>
          <a:lstStyle/>
          <a:p>
            <a:endParaRPr lang="uk-UA"/>
          </a:p>
        </p:txBody>
      </p:sp>
      <p:sp>
        <p:nvSpPr>
          <p:cNvPr id="15" name="Text 11"/>
          <p:cNvSpPr/>
          <p:nvPr/>
        </p:nvSpPr>
        <p:spPr>
          <a:xfrm>
            <a:off x="6378740" y="4478893"/>
            <a:ext cx="3195280" cy="39504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110"/>
              </a:lnSpc>
              <a:buNone/>
            </a:pPr>
            <a:r>
              <a:rPr lang="en-US" sz="1944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Очікувана компенсація</a:t>
            </a:r>
            <a:endParaRPr lang="en-US" sz="1944" dirty="0"/>
          </a:p>
        </p:txBody>
      </p:sp>
      <p:sp>
        <p:nvSpPr>
          <p:cNvPr id="16" name="Text 12"/>
          <p:cNvSpPr/>
          <p:nvPr/>
        </p:nvSpPr>
        <p:spPr>
          <a:xfrm>
            <a:off x="10309027" y="4478893"/>
            <a:ext cx="3195280" cy="39504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110"/>
              </a:lnSpc>
              <a:buNone/>
            </a:pPr>
            <a:r>
              <a:rPr lang="en-US" sz="1944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220 </a:t>
            </a:r>
            <a:r>
              <a:rPr lang="uk-UA" sz="1944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тис.</a:t>
            </a:r>
            <a:r>
              <a:rPr lang="en-US" sz="1944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грн.</a:t>
            </a:r>
            <a:endParaRPr lang="en-US" sz="1944" dirty="0"/>
          </a:p>
        </p:txBody>
      </p:sp>
      <p:sp>
        <p:nvSpPr>
          <p:cNvPr id="17" name="Shape 13"/>
          <p:cNvSpPr/>
          <p:nvPr/>
        </p:nvSpPr>
        <p:spPr>
          <a:xfrm>
            <a:off x="6365677" y="5029676"/>
            <a:ext cx="7385447" cy="1383202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  <p:txBody>
          <a:bodyPr/>
          <a:lstStyle/>
          <a:p>
            <a:endParaRPr lang="uk-UA"/>
          </a:p>
        </p:txBody>
      </p:sp>
      <p:sp>
        <p:nvSpPr>
          <p:cNvPr id="18" name="Text 14"/>
          <p:cNvSpPr/>
          <p:nvPr/>
        </p:nvSpPr>
        <p:spPr>
          <a:xfrm>
            <a:off x="6380915" y="5174820"/>
            <a:ext cx="4019611" cy="122746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110"/>
              </a:lnSpc>
              <a:buNone/>
            </a:pPr>
            <a:r>
              <a:rPr lang="en-US" sz="1944" dirty="0" err="1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Внесок</a:t>
            </a:r>
            <a:r>
              <a:rPr lang="en-US" sz="1944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</a:t>
            </a:r>
            <a:r>
              <a:rPr lang="en-US" sz="1944" dirty="0" err="1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власників</a:t>
            </a:r>
            <a:r>
              <a:rPr lang="uk-UA" sz="1944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</a:t>
            </a:r>
          </a:p>
          <a:p>
            <a:pPr marL="0" indent="0">
              <a:lnSpc>
                <a:spcPts val="3110"/>
              </a:lnSpc>
              <a:buNone/>
            </a:pPr>
            <a:r>
              <a:rPr lang="uk-UA" sz="14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придбання генератора 56кВт </a:t>
            </a:r>
          </a:p>
          <a:p>
            <a:pPr marL="0" indent="0">
              <a:lnSpc>
                <a:spcPts val="3110"/>
              </a:lnSpc>
              <a:buNone/>
            </a:pPr>
            <a:r>
              <a:rPr lang="uk-UA" sz="14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(робота ліфтів, підключення, паливо, </a:t>
            </a:r>
            <a:r>
              <a:rPr lang="uk-UA" sz="1400" dirty="0" err="1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обслуг</a:t>
            </a:r>
            <a:r>
              <a:rPr lang="uk-UA" sz="14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.)</a:t>
            </a:r>
            <a:endParaRPr lang="en-US" sz="1400" dirty="0"/>
          </a:p>
        </p:txBody>
      </p:sp>
      <p:sp>
        <p:nvSpPr>
          <p:cNvPr id="19" name="Text 15"/>
          <p:cNvSpPr/>
          <p:nvPr/>
        </p:nvSpPr>
        <p:spPr>
          <a:xfrm>
            <a:off x="10309027" y="5286481"/>
            <a:ext cx="3195280" cy="79009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10"/>
              </a:lnSpc>
              <a:buNone/>
            </a:pPr>
            <a:r>
              <a:rPr lang="en-US" sz="1944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2152,00 грн. з квартири (28,85 грн з </a:t>
            </a:r>
            <a:r>
              <a:rPr lang="uk-UA" sz="20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1м</a:t>
            </a:r>
            <a:r>
              <a:rPr lang="uk-UA" sz="1800" baseline="300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2</a:t>
            </a:r>
            <a:r>
              <a:rPr lang="en-US" sz="1944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)</a:t>
            </a:r>
            <a:endParaRPr lang="en-US" sz="1944" dirty="0"/>
          </a:p>
        </p:txBody>
      </p:sp>
      <p:sp>
        <p:nvSpPr>
          <p:cNvPr id="20" name="Shape 16"/>
          <p:cNvSpPr/>
          <p:nvPr/>
        </p:nvSpPr>
        <p:spPr>
          <a:xfrm>
            <a:off x="6365677" y="6475334"/>
            <a:ext cx="7385447" cy="1116806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  <p:txBody>
          <a:bodyPr/>
          <a:lstStyle/>
          <a:p>
            <a:endParaRPr lang="uk-UA"/>
          </a:p>
        </p:txBody>
      </p:sp>
      <p:sp>
        <p:nvSpPr>
          <p:cNvPr id="21" name="Text 17"/>
          <p:cNvSpPr/>
          <p:nvPr/>
        </p:nvSpPr>
        <p:spPr>
          <a:xfrm>
            <a:off x="6380915" y="6428882"/>
            <a:ext cx="3449717" cy="81916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10"/>
              </a:lnSpc>
              <a:buNone/>
            </a:pPr>
            <a:r>
              <a:rPr lang="en-US" sz="1944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Щомісячні </a:t>
            </a:r>
            <a:r>
              <a:rPr lang="en-US" sz="1944" dirty="0" err="1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витрати</a:t>
            </a:r>
            <a:r>
              <a:rPr lang="en-US" sz="1944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</a:t>
            </a:r>
            <a:endParaRPr lang="uk-UA" sz="1944" dirty="0">
              <a:solidFill>
                <a:srgbClr val="333F70"/>
              </a:solidFill>
              <a:latin typeface="Open Sans" pitchFamily="34" charset="0"/>
              <a:ea typeface="Open Sans" pitchFamily="34" charset="-122"/>
              <a:cs typeface="Open Sans" pitchFamily="34" charset="-120"/>
            </a:endParaRPr>
          </a:p>
          <a:p>
            <a:pPr marL="0" indent="0">
              <a:lnSpc>
                <a:spcPts val="3110"/>
              </a:lnSpc>
              <a:buNone/>
            </a:pPr>
            <a:r>
              <a:rPr lang="uk-UA" sz="1944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(</a:t>
            </a:r>
            <a:r>
              <a:rPr lang="en-US" sz="1400" dirty="0" err="1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паливо</a:t>
            </a:r>
            <a:r>
              <a:rPr lang="en-US" sz="14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</a:t>
            </a:r>
            <a:r>
              <a:rPr lang="en-US" sz="1400" dirty="0" err="1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та</a:t>
            </a:r>
            <a:r>
              <a:rPr lang="en-US" sz="14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обслуговування</a:t>
            </a:r>
            <a:r>
              <a:rPr lang="uk-UA" sz="14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)</a:t>
            </a:r>
            <a:endParaRPr lang="en-US" sz="1400" dirty="0"/>
          </a:p>
        </p:txBody>
      </p:sp>
      <p:sp>
        <p:nvSpPr>
          <p:cNvPr id="22" name="Text 18"/>
          <p:cNvSpPr/>
          <p:nvPr/>
        </p:nvSpPr>
        <p:spPr>
          <a:xfrm>
            <a:off x="10296883" y="6459330"/>
            <a:ext cx="3195280" cy="79009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10"/>
              </a:lnSpc>
              <a:buNone/>
            </a:pPr>
            <a:r>
              <a:rPr lang="en-US" sz="1944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121,00 грн. з квартири (2,97 грн з </a:t>
            </a:r>
            <a:r>
              <a:rPr lang="uk-UA" sz="20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1м</a:t>
            </a:r>
            <a:r>
              <a:rPr lang="uk-UA" sz="1800" baseline="300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2</a:t>
            </a:r>
            <a:r>
              <a:rPr lang="en-US" sz="1944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)</a:t>
            </a:r>
            <a:endParaRPr lang="en-US" sz="1944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  <p:txBody>
          <a:bodyPr/>
          <a:lstStyle/>
          <a:p>
            <a:endParaRPr lang="uk-UA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uk-UA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30861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864037" y="4494371"/>
            <a:ext cx="6172200" cy="77152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6075"/>
              </a:lnSpc>
              <a:buNone/>
            </a:pPr>
            <a:r>
              <a:rPr lang="en-US" sz="4860" b="1" dirty="0">
                <a:solidFill>
                  <a:srgbClr val="333F70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Висновок</a:t>
            </a:r>
            <a:endParaRPr lang="en-US" sz="4860" dirty="0"/>
          </a:p>
        </p:txBody>
      </p:sp>
      <p:sp>
        <p:nvSpPr>
          <p:cNvPr id="6" name="Text 3"/>
          <p:cNvSpPr/>
          <p:nvPr/>
        </p:nvSpPr>
        <p:spPr>
          <a:xfrm>
            <a:off x="864037" y="5636181"/>
            <a:ext cx="12902327" cy="118514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10"/>
              </a:lnSpc>
              <a:buNone/>
            </a:pPr>
            <a:r>
              <a:rPr lang="en-US" sz="1944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Встановлення СЕС - це вигідне та екологічне рішення для ОСББ, яке забезпечить енергонезалежність, комфорт та економію коштів. Програми "Гріндім" та "70/30" роблять цей проект доступним для більшості ОСББ.</a:t>
            </a:r>
            <a:endParaRPr lang="en-US" sz="1944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613</Words>
  <Application>Microsoft Office PowerPoint</Application>
  <PresentationFormat>Произвольный</PresentationFormat>
  <Paragraphs>93</Paragraphs>
  <Slides>8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PptxGenJS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Manager</cp:lastModifiedBy>
  <cp:revision>8</cp:revision>
  <dcterms:created xsi:type="dcterms:W3CDTF">2024-07-19T12:36:10Z</dcterms:created>
  <dcterms:modified xsi:type="dcterms:W3CDTF">2024-08-02T05:45:20Z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a0bbd62-8f66-428f-b368-631d7d28f661_Enabled">
    <vt:lpwstr>true</vt:lpwstr>
  </property>
  <property fmtid="{D5CDD505-2E9C-101B-9397-08002B2CF9AE}" pid="3" name="MSIP_Label_ba0bbd62-8f66-428f-b368-631d7d28f661_SetDate">
    <vt:lpwstr>2024-07-19T13:01:48Z</vt:lpwstr>
  </property>
  <property fmtid="{D5CDD505-2E9C-101B-9397-08002B2CF9AE}" pid="4" name="MSIP_Label_ba0bbd62-8f66-428f-b368-631d7d28f661_Method">
    <vt:lpwstr>Standard</vt:lpwstr>
  </property>
  <property fmtid="{D5CDD505-2E9C-101B-9397-08002B2CF9AE}" pid="5" name="MSIP_Label_ba0bbd62-8f66-428f-b368-631d7d28f661_Name">
    <vt:lpwstr>Конфіденційно_Confidential</vt:lpwstr>
  </property>
  <property fmtid="{D5CDD505-2E9C-101B-9397-08002B2CF9AE}" pid="6" name="MSIP_Label_ba0bbd62-8f66-428f-b368-631d7d28f661_SiteId">
    <vt:lpwstr>f8f9bd57-3bba-4300-a6ec-3b8e70a30986</vt:lpwstr>
  </property>
  <property fmtid="{D5CDD505-2E9C-101B-9397-08002B2CF9AE}" pid="7" name="MSIP_Label_ba0bbd62-8f66-428f-b368-631d7d28f661_ActionId">
    <vt:lpwstr>92f2f50b-71a5-4fee-9190-632ece6f77f3</vt:lpwstr>
  </property>
  <property fmtid="{D5CDD505-2E9C-101B-9397-08002B2CF9AE}" pid="8" name="MSIP_Label_ba0bbd62-8f66-428f-b368-631d7d28f661_ContentBits">
    <vt:lpwstr>1</vt:lpwstr>
  </property>
  <property fmtid="{D5CDD505-2E9C-101B-9397-08002B2CF9AE}" pid="9" name="ClassificationContentMarkingHeaderLocations">
    <vt:lpwstr>Office Theme:3</vt:lpwstr>
  </property>
  <property fmtid="{D5CDD505-2E9C-101B-9397-08002B2CF9AE}" pid="10" name="ClassificationContentMarkingHeaderText">
    <vt:lpwstr>Конфіденційно/Confidential</vt:lpwstr>
  </property>
</Properties>
</file>